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265" r:id="rId3"/>
    <p:sldId id="266" r:id="rId4"/>
    <p:sldId id="258" r:id="rId5"/>
    <p:sldId id="278" r:id="rId6"/>
    <p:sldId id="280" r:id="rId7"/>
    <p:sldId id="279" r:id="rId8"/>
    <p:sldId id="281" r:id="rId9"/>
    <p:sldId id="282" r:id="rId10"/>
    <p:sldId id="283" r:id="rId11"/>
    <p:sldId id="257" r:id="rId12"/>
    <p:sldId id="267" r:id="rId13"/>
    <p:sldId id="285" r:id="rId14"/>
    <p:sldId id="284" r:id="rId15"/>
    <p:sldId id="286" r:id="rId16"/>
    <p:sldId id="287" r:id="rId17"/>
    <p:sldId id="288" r:id="rId18"/>
    <p:sldId id="289" r:id="rId19"/>
    <p:sldId id="290" r:id="rId20"/>
    <p:sldId id="291" r:id="rId21"/>
    <p:sldId id="268" r:id="rId22"/>
    <p:sldId id="277" r:id="rId23"/>
    <p:sldId id="292" r:id="rId24"/>
    <p:sldId id="293" r:id="rId25"/>
    <p:sldId id="294" r:id="rId26"/>
    <p:sldId id="295" r:id="rId27"/>
    <p:sldId id="296" r:id="rId28"/>
    <p:sldId id="29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i Ji Hyeon" initials="CJH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84913" autoAdjust="0"/>
  </p:normalViewPr>
  <p:slideViewPr>
    <p:cSldViewPr snapToGrid="0">
      <p:cViewPr>
        <p:scale>
          <a:sx n="66" d="100"/>
          <a:sy n="66" d="100"/>
        </p:scale>
        <p:origin x="282" y="-4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43FF0-91DD-4AB1-BFA6-6F59AE1E00F9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E420B-9FF8-422D-AD08-A4FAC3E5B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998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033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736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528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027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89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699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971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037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238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44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033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736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799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638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663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107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615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750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756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668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811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762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71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24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518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E420B-9FF8-422D-AD08-A4FAC3E5B2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033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23899D-B179-4B97-B67E-34DA417713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dirty="0"/>
              <a:t>Unity</a:t>
            </a:r>
            <a:br>
              <a:rPr lang="en-US" altLang="ko-KR" dirty="0"/>
            </a:br>
            <a:r>
              <a:rPr lang="en-US" altLang="ko-KR" dirty="0"/>
              <a:t>-Cahpter7-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60821D2A-C066-43FB-A265-C5947EA097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altLang="ko-KR" dirty="0"/>
              <a:t>Soul Seek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7284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Gun Script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77DBCAF-D8DD-4941-9312-20BEF951E6A8}"/>
              </a:ext>
            </a:extLst>
          </p:cNvPr>
          <p:cNvSpPr txBox="1"/>
          <p:nvPr/>
        </p:nvSpPr>
        <p:spPr>
          <a:xfrm>
            <a:off x="6869915" y="732225"/>
            <a:ext cx="417400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gunAudioPlayer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이용해서 상황에 맞는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AudioClip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을 재생할 것이다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그림 2" descr="개체, 사진, 오렌지, 표지판이(가) 표시된 사진&#10;&#10;자동 생성된 설명">
            <a:extLst>
              <a:ext uri="{FF2B5EF4-FFF2-40B4-BE49-F238E27FC236}">
                <a16:creationId xmlns:a16="http://schemas.microsoft.com/office/drawing/2014/main" xmlns="" id="{DB704F40-777D-45C0-9E9A-440FDE901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91" y="732225"/>
            <a:ext cx="5725324" cy="752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DE25E7B-95A0-4EFD-83AA-AC787D3CF64C}"/>
              </a:ext>
            </a:extLst>
          </p:cNvPr>
          <p:cNvSpPr txBox="1"/>
          <p:nvPr/>
        </p:nvSpPr>
        <p:spPr>
          <a:xfrm>
            <a:off x="6171313" y="1484805"/>
            <a:ext cx="487260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Damage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는 탄알 한 발의 공격력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fireDistance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는 총의 사거리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ammoRemain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은 남은 전체 탄알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magCapacity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는 탄창의 용량이다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magCapacity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보다 많은 탄알을 탄창에  넣을 수 없다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1" name="그림 10" descr="녹색, 검은색, 앉아있는, 거리이(가) 표시된 사진&#10;&#10;자동 생성된 설명">
            <a:extLst>
              <a:ext uri="{FF2B5EF4-FFF2-40B4-BE49-F238E27FC236}">
                <a16:creationId xmlns:a16="http://schemas.microsoft.com/office/drawing/2014/main" xmlns="" id="{9B02113F-740F-49CD-B933-3F30796EE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1" y="1484805"/>
            <a:ext cx="5029902" cy="1323439"/>
          </a:xfrm>
          <a:prstGeom prst="rect">
            <a:avLst/>
          </a:prstGeom>
        </p:spPr>
      </p:pic>
      <p:pic>
        <p:nvPicPr>
          <p:cNvPr id="14" name="그림 13" descr="검은색, 시계, 닫기, 거리이(가) 표시된 사진&#10;&#10;자동 생성된 설명">
            <a:extLst>
              <a:ext uri="{FF2B5EF4-FFF2-40B4-BE49-F238E27FC236}">
                <a16:creationId xmlns:a16="http://schemas.microsoft.com/office/drawing/2014/main" xmlns="" id="{850FB988-AB38-48DA-B13E-69EBD3C4E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11" y="2772684"/>
            <a:ext cx="6049219" cy="704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661CFDA-3C6D-417A-B03F-BDDA4588C028}"/>
              </a:ext>
            </a:extLst>
          </p:cNvPr>
          <p:cNvSpPr txBox="1"/>
          <p:nvPr/>
        </p:nvSpPr>
        <p:spPr>
          <a:xfrm>
            <a:off x="7190631" y="2683661"/>
            <a:ext cx="385329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timeBetFire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는 발사 사이의 시간 간격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이 값을 낮추면 연사력이 올라간다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 Rel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oadTime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은 재장전 시간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재장전 동안</a:t>
            </a: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0186DE6-5DB1-4A58-9AEB-27D3EEEED53C}"/>
              </a:ext>
            </a:extLst>
          </p:cNvPr>
          <p:cNvSpPr txBox="1"/>
          <p:nvPr/>
        </p:nvSpPr>
        <p:spPr>
          <a:xfrm>
            <a:off x="1148079" y="3514658"/>
            <a:ext cx="989584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은 재장전을 취소하고 발사로 넘어갈 수 없는 상황을 연출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lastFireTime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은 총을 마지막으로 발사한 시점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연사를 구현할 때 사용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8" name="그림 17" descr="실내, 테이블, 앉아있는, 쥐고있는이(가) 표시된 사진&#10;&#10;자동 생성된 설명">
            <a:extLst>
              <a:ext uri="{FF2B5EF4-FFF2-40B4-BE49-F238E27FC236}">
                <a16:creationId xmlns:a16="http://schemas.microsoft.com/office/drawing/2014/main" xmlns="" id="{4AA96873-A278-4263-87F2-AD532D96F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079" y="4096124"/>
            <a:ext cx="4043353" cy="14787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8CC1864-67FF-40AA-B195-576FD7C069B9}"/>
              </a:ext>
            </a:extLst>
          </p:cNvPr>
          <p:cNvSpPr txBox="1"/>
          <p:nvPr/>
        </p:nvSpPr>
        <p:spPr>
          <a:xfrm>
            <a:off x="5184764" y="3973830"/>
            <a:ext cx="585248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Awake()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Metod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에서는 사용할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Comp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onent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들을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GameObject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로 부터 가져 온다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그 다음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LineRenderer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가 사용할 점의 수를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2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로 변경하고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LineRenderer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 Component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미리 비활성화 한다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Inspector View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에서 활성화로 바뀌어 있을 수 있기 때문에 비활성화로 한번 더 설정해 준다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20" name="그림 19" descr="녹색, 방, 쥐고있는, 앉아있는이(가) 표시된 사진&#10;&#10;자동 생성된 설명">
            <a:extLst>
              <a:ext uri="{FF2B5EF4-FFF2-40B4-BE49-F238E27FC236}">
                <a16:creationId xmlns:a16="http://schemas.microsoft.com/office/drawing/2014/main" xmlns="" id="{99049CAD-2DEB-4A4A-B496-9932FF3A62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411" y="5574891"/>
            <a:ext cx="4043353" cy="12831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209A92D-67DB-4425-AE70-111F14A128FF}"/>
              </a:ext>
            </a:extLst>
          </p:cNvPr>
          <p:cNvSpPr txBox="1"/>
          <p:nvPr/>
        </p:nvSpPr>
        <p:spPr>
          <a:xfrm>
            <a:off x="5198100" y="5534561"/>
            <a:ext cx="584582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OnEnable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()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Method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이용해서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Componet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가 활성화될 때마다 매번 실행되면서 총의 상태 와 기본 탄알을 초기화하는 처리를 구현한다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탄창을 가득 채우고 총의 상태를 대기 상태로 바 꾸고 마지막 발사타임을 초기화 한다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9428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1027" y="3036498"/>
            <a:ext cx="9905998" cy="733245"/>
          </a:xfrm>
        </p:spPr>
        <p:txBody>
          <a:bodyPr/>
          <a:lstStyle/>
          <a:p>
            <a:pPr algn="ctr"/>
            <a:r>
              <a:rPr lang="en-US" altLang="ko-KR" dirty="0"/>
              <a:t>Bullet</a:t>
            </a:r>
            <a:r>
              <a:rPr lang="ko-KR" altLang="en-US" dirty="0"/>
              <a:t> </a:t>
            </a:r>
            <a:r>
              <a:rPr lang="en-US" altLang="ko-KR" dirty="0"/>
              <a:t>Object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coroutine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4367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Coroutine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5A88802-5092-4E90-97AE-187FDC79FE6F}"/>
              </a:ext>
            </a:extLst>
          </p:cNvPr>
          <p:cNvSpPr txBox="1"/>
          <p:nvPr/>
        </p:nvSpPr>
        <p:spPr>
          <a:xfrm>
            <a:off x="1141657" y="732225"/>
            <a:ext cx="9902263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대기 시간을 가질 수 있는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IEnumerator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 Type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을 반환해야 하며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처리가 일시 대기할 곳에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yield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키워드를 명시해야 한다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Ex)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방을 청소하는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Method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9BB45B0-0164-4E6D-B4A9-FE2D02FBF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68" y="1809443"/>
            <a:ext cx="4086225" cy="1266825"/>
          </a:xfrm>
          <a:prstGeom prst="rect">
            <a:avLst/>
          </a:prstGeom>
        </p:spPr>
      </p:pic>
      <p:pic>
        <p:nvPicPr>
          <p:cNvPr id="9" name="그림 8" descr="사진, 앉아있는, 쥐고있는, 검은색이(가) 표시된 사진&#10;&#10;자동 생성된 설명">
            <a:extLst>
              <a:ext uri="{FF2B5EF4-FFF2-40B4-BE49-F238E27FC236}">
                <a16:creationId xmlns:a16="http://schemas.microsoft.com/office/drawing/2014/main" xmlns="" id="{06C3A5F5-8C6E-43B8-A742-38324946C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68" y="3076268"/>
            <a:ext cx="4086225" cy="1676400"/>
          </a:xfrm>
          <a:prstGeom prst="rect">
            <a:avLst/>
          </a:prstGeom>
        </p:spPr>
      </p:pic>
      <p:pic>
        <p:nvPicPr>
          <p:cNvPr id="11" name="그림 10" descr="쥐고있는이(가) 표시된 사진&#10;&#10;자동 생성된 설명">
            <a:extLst>
              <a:ext uri="{FF2B5EF4-FFF2-40B4-BE49-F238E27FC236}">
                <a16:creationId xmlns:a16="http://schemas.microsoft.com/office/drawing/2014/main" xmlns="" id="{11A26964-8FEC-48AE-BECB-E2AC243BD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168" y="4752668"/>
            <a:ext cx="4086225" cy="18954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8CB9481-EAF4-4617-86F8-9EDDF3ACF001}"/>
              </a:ext>
            </a:extLst>
          </p:cNvPr>
          <p:cNvSpPr/>
          <p:nvPr/>
        </p:nvSpPr>
        <p:spPr>
          <a:xfrm>
            <a:off x="1524000" y="2182761"/>
            <a:ext cx="1042219" cy="70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1AB809-BD3F-4EE6-9E7C-D3BBA531BB84}"/>
              </a:ext>
            </a:extLst>
          </p:cNvPr>
          <p:cNvSpPr txBox="1"/>
          <p:nvPr/>
        </p:nvSpPr>
        <p:spPr>
          <a:xfrm>
            <a:off x="5861091" y="2342402"/>
            <a:ext cx="5182829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rial Black" panose="020B0A04020102020204" pitchFamily="34" charset="0"/>
              </a:rPr>
              <a:t>모든 방의 청소가 다 끝날 때까지</a:t>
            </a:r>
            <a:r>
              <a:rPr lang="en-US" altLang="ko-KR" sz="1600" dirty="0">
                <a:latin typeface="Arial Black" panose="020B0A04020102020204" pitchFamily="34" charset="0"/>
              </a:rPr>
              <a:t> </a:t>
            </a:r>
            <a:r>
              <a:rPr lang="ko-KR" altLang="en-US" sz="1600" dirty="0">
                <a:latin typeface="Arial Black" panose="020B0A04020102020204" pitchFamily="34" charset="0"/>
              </a:rPr>
              <a:t>아무것도 할 수 없다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  <a:endParaRPr lang="ko-KR" altLang="en-US" sz="1600" dirty="0">
              <a:latin typeface="Arial Black" panose="020B0A04020102020204" pitchFamily="34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9CE54C3F-65E4-4D23-A8B9-7C89587FEC83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2566219" y="2511679"/>
            <a:ext cx="3294872" cy="225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45BA2D31-9AD1-42D9-BB5A-5CEA4FF36DED}"/>
              </a:ext>
            </a:extLst>
          </p:cNvPr>
          <p:cNvSpPr/>
          <p:nvPr/>
        </p:nvSpPr>
        <p:spPr>
          <a:xfrm>
            <a:off x="1524000" y="3429000"/>
            <a:ext cx="3700393" cy="1133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5E08669-F2F7-4178-A50D-567BABDC446C}"/>
              </a:ext>
            </a:extLst>
          </p:cNvPr>
          <p:cNvSpPr txBox="1"/>
          <p:nvPr/>
        </p:nvSpPr>
        <p:spPr>
          <a:xfrm>
            <a:off x="5852324" y="3577627"/>
            <a:ext cx="5191596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 Black" panose="020B0A04020102020204" pitchFamily="34" charset="0"/>
              </a:rPr>
              <a:t>A</a:t>
            </a:r>
            <a:r>
              <a:rPr lang="ko-KR" altLang="en-US" sz="1600" dirty="0">
                <a:latin typeface="Arial Black" panose="020B0A04020102020204" pitchFamily="34" charset="0"/>
              </a:rPr>
              <a:t>방 청소를 하고 한동안 다른 일을 하다가 </a:t>
            </a:r>
            <a:r>
              <a:rPr lang="en-US" altLang="ko-KR" sz="1600" dirty="0">
                <a:latin typeface="Arial Black" panose="020B0A04020102020204" pitchFamily="34" charset="0"/>
              </a:rPr>
              <a:t>10</a:t>
            </a:r>
            <a:r>
              <a:rPr lang="ko-KR" altLang="en-US" sz="1600" dirty="0">
                <a:latin typeface="Arial Black" panose="020B0A04020102020204" pitchFamily="34" charset="0"/>
              </a:rPr>
              <a:t>초 후에 </a:t>
            </a:r>
            <a:r>
              <a:rPr lang="en-US" altLang="ko-KR" sz="1600" dirty="0">
                <a:latin typeface="Arial Black" panose="020B0A04020102020204" pitchFamily="34" charset="0"/>
              </a:rPr>
              <a:t>B</a:t>
            </a:r>
            <a:r>
              <a:rPr lang="ko-KR" altLang="en-US" sz="1600" dirty="0">
                <a:latin typeface="Arial Black" panose="020B0A04020102020204" pitchFamily="34" charset="0"/>
              </a:rPr>
              <a:t>방을 청소하고 </a:t>
            </a:r>
            <a:r>
              <a:rPr lang="en-US" altLang="ko-KR" sz="1600" dirty="0">
                <a:latin typeface="Arial Black" panose="020B0A04020102020204" pitchFamily="34" charset="0"/>
              </a:rPr>
              <a:t>20</a:t>
            </a:r>
            <a:r>
              <a:rPr lang="ko-KR" altLang="en-US" sz="1600" dirty="0">
                <a:latin typeface="Arial Black" panose="020B0A04020102020204" pitchFamily="34" charset="0"/>
              </a:rPr>
              <a:t>초 동안 다른 일을 한 후에 </a:t>
            </a:r>
            <a:r>
              <a:rPr lang="en-US" altLang="ko-KR" sz="1600" dirty="0">
                <a:latin typeface="Arial Black" panose="020B0A04020102020204" pitchFamily="34" charset="0"/>
              </a:rPr>
              <a:t>C</a:t>
            </a:r>
            <a:r>
              <a:rPr lang="ko-KR" altLang="en-US" sz="1600" dirty="0">
                <a:latin typeface="Arial Black" panose="020B0A04020102020204" pitchFamily="34" charset="0"/>
              </a:rPr>
              <a:t>방을 청소 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  <a:endParaRPr lang="ko-KR" altLang="en-US" sz="1600" dirty="0">
              <a:latin typeface="Arial Black" panose="020B0A04020102020204" pitchFamily="34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172ECECD-66F2-48FF-86B2-FB8EC3756CCE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 flipV="1">
            <a:off x="5224393" y="3993126"/>
            <a:ext cx="627931" cy="23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E5CFB702-FF9C-4639-91DF-9F3E5B246476}"/>
              </a:ext>
            </a:extLst>
          </p:cNvPr>
          <p:cNvSpPr/>
          <p:nvPr/>
        </p:nvSpPr>
        <p:spPr>
          <a:xfrm>
            <a:off x="1523999" y="5191519"/>
            <a:ext cx="3700393" cy="1237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6F2AEBE-2012-436F-B233-01EBBD005CB8}"/>
              </a:ext>
            </a:extLst>
          </p:cNvPr>
          <p:cNvSpPr txBox="1"/>
          <p:nvPr/>
        </p:nvSpPr>
        <p:spPr>
          <a:xfrm>
            <a:off x="5862236" y="5520880"/>
            <a:ext cx="5191596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rial Black" panose="020B0A04020102020204" pitchFamily="34" charset="0"/>
              </a:rPr>
              <a:t>청소를 모두 하고 빨래를 하는 것이 아니라 모든 방 청소를 진행하는 중간 </a:t>
            </a:r>
            <a:r>
              <a:rPr lang="ko-KR" altLang="en-US" sz="1600" dirty="0" err="1">
                <a:latin typeface="Arial Black" panose="020B0A04020102020204" pitchFamily="34" charset="0"/>
              </a:rPr>
              <a:t>중간</a:t>
            </a:r>
            <a:r>
              <a:rPr lang="ko-KR" altLang="en-US" sz="1600" dirty="0">
                <a:latin typeface="Arial Black" panose="020B0A04020102020204" pitchFamily="34" charset="0"/>
              </a:rPr>
              <a:t> 다른 일을 진행하고 있다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  <a:endParaRPr lang="ko-KR" altLang="en-US" sz="1600" dirty="0">
              <a:latin typeface="Arial Black" panose="020B0A04020102020204" pitchFamily="34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0707BC5B-F3FC-4384-B49D-2A2FA62546E6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5224392" y="5810294"/>
            <a:ext cx="637844" cy="2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500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Coroutine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5A88802-5092-4E90-97AE-187FDC79FE6F}"/>
              </a:ext>
            </a:extLst>
          </p:cNvPr>
          <p:cNvSpPr txBox="1"/>
          <p:nvPr/>
        </p:nvSpPr>
        <p:spPr>
          <a:xfrm>
            <a:off x="1141657" y="732225"/>
            <a:ext cx="9902263" cy="60016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rial Black" panose="020B0A04020102020204" pitchFamily="34" charset="0"/>
              </a:rPr>
              <a:t>Unity</a:t>
            </a:r>
            <a:r>
              <a:rPr lang="ko-KR" altLang="en-US" sz="1600" dirty="0">
                <a:latin typeface="Arial Black" panose="020B0A04020102020204" pitchFamily="34" charset="0"/>
              </a:rPr>
              <a:t>는 </a:t>
            </a:r>
            <a:r>
              <a:rPr lang="en-US" altLang="ko-KR" sz="1600" dirty="0">
                <a:latin typeface="Arial Black" panose="020B0A04020102020204" pitchFamily="34" charset="0"/>
              </a:rPr>
              <a:t>Single Thread</a:t>
            </a:r>
            <a:r>
              <a:rPr lang="ko-KR" altLang="en-US" sz="1600" dirty="0">
                <a:latin typeface="Arial Black" panose="020B0A04020102020204" pitchFamily="34" charset="0"/>
              </a:rPr>
              <a:t>기반의 엔진이기 때문에 </a:t>
            </a:r>
            <a:r>
              <a:rPr lang="en-US" altLang="ko-KR" sz="1600" dirty="0">
                <a:latin typeface="Arial Black" panose="020B0A04020102020204" pitchFamily="34" charset="0"/>
              </a:rPr>
              <a:t>Multi Thread </a:t>
            </a:r>
            <a:r>
              <a:rPr lang="ko-KR" altLang="en-US" sz="1600" dirty="0">
                <a:latin typeface="Arial Black" panose="020B0A04020102020204" pitchFamily="34" charset="0"/>
              </a:rPr>
              <a:t>처리를 할 수 없다</a:t>
            </a:r>
            <a:r>
              <a:rPr lang="en-US" altLang="ko-KR" sz="1600" dirty="0">
                <a:latin typeface="Arial Black" panose="020B0A04020102020204" pitchFamily="34" charset="0"/>
              </a:rPr>
              <a:t>. </a:t>
            </a:r>
            <a:r>
              <a:rPr lang="ko-KR" altLang="en-US" sz="1600" dirty="0">
                <a:latin typeface="Arial Black" panose="020B0A04020102020204" pitchFamily="34" charset="0"/>
              </a:rPr>
              <a:t>그러나 </a:t>
            </a:r>
            <a:r>
              <a:rPr lang="en-US" altLang="ko-KR" sz="1600" dirty="0">
                <a:latin typeface="Arial Black" panose="020B0A04020102020204" pitchFamily="34" charset="0"/>
              </a:rPr>
              <a:t>Multi Thread</a:t>
            </a:r>
            <a:r>
              <a:rPr lang="ko-KR" altLang="en-US" sz="1600" dirty="0">
                <a:latin typeface="Arial Black" panose="020B0A04020102020204" pitchFamily="34" charset="0"/>
              </a:rPr>
              <a:t>와 같이 비동기 처리해야 하는 로직이 필요하기에 이와 유사한 </a:t>
            </a:r>
            <a:r>
              <a:rPr lang="en-US" altLang="ko-KR" sz="1600" dirty="0">
                <a:latin typeface="Arial Black" panose="020B0A04020102020204" pitchFamily="34" charset="0"/>
              </a:rPr>
              <a:t>Coroutine</a:t>
            </a:r>
            <a:r>
              <a:rPr lang="ko-KR" altLang="en-US" sz="1600" dirty="0">
                <a:latin typeface="Arial Black" panose="020B0A04020102020204" pitchFamily="34" charset="0"/>
              </a:rPr>
              <a:t>사용하는 방법을 제시하였다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rial Black" panose="020B0A04020102020204" pitchFamily="34" charset="0"/>
              </a:rPr>
              <a:t>Yield</a:t>
            </a:r>
            <a:r>
              <a:rPr lang="ko-KR" altLang="en-US" sz="1600" dirty="0">
                <a:latin typeface="Arial Black" panose="020B0A04020102020204" pitchFamily="34" charset="0"/>
              </a:rPr>
              <a:t> </a:t>
            </a:r>
            <a:r>
              <a:rPr lang="en-US" altLang="ko-KR" sz="1600" dirty="0">
                <a:latin typeface="Arial Black" panose="020B0A04020102020204" pitchFamily="34" charset="0"/>
              </a:rPr>
              <a:t>+</a:t>
            </a:r>
            <a:r>
              <a:rPr lang="ko-KR" altLang="en-US" sz="1600" dirty="0">
                <a:latin typeface="Arial Black" panose="020B0A04020102020204" pitchFamily="34" charset="0"/>
              </a:rPr>
              <a:t> 구분을 조합하여 코드의 제어권한을 유니티의 메인 루틴으로 양보하는 연출을 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rial Black" panose="020B0A04020102020204" pitchFamily="34" charset="0"/>
              </a:rPr>
              <a:t>상태감지에 따른 행동을 하라는 명령이 필요 할 뿐 항상 감지하여서 그 상태일땐 명령수행 중이니까 내릴 필요가 없어지므로 </a:t>
            </a:r>
            <a:r>
              <a:rPr lang="en-US" altLang="ko-KR" sz="1600" dirty="0">
                <a:latin typeface="Arial Black" panose="020B0A04020102020204" pitchFamily="34" charset="0"/>
              </a:rPr>
              <a:t>Update </a:t>
            </a:r>
            <a:r>
              <a:rPr lang="ko-KR" altLang="en-US" sz="1600" dirty="0">
                <a:latin typeface="Arial Black" panose="020B0A04020102020204" pitchFamily="34" charset="0"/>
              </a:rPr>
              <a:t>구분에 쓸데없는 비교문을 줄일 수 있다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en-US" altLang="ko-KR" sz="1600" dirty="0">
                <a:latin typeface="Arial Black" panose="020B0A04020102020204" pitchFamily="34" charset="0"/>
              </a:rPr>
              <a:t>Coroutine</a:t>
            </a:r>
            <a:r>
              <a:rPr lang="ko-KR" altLang="en-US" sz="1600" dirty="0">
                <a:latin typeface="Arial Black" panose="020B0A04020102020204" pitchFamily="34" charset="0"/>
              </a:rPr>
              <a:t>의 문법</a:t>
            </a: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anose="020B0A04020102020204" pitchFamily="34" charset="0"/>
              </a:rPr>
              <a:t>Yield </a:t>
            </a:r>
            <a:r>
              <a:rPr lang="ko-KR" altLang="en-US" sz="1600" dirty="0">
                <a:latin typeface="Arial Black" panose="020B0A04020102020204" pitchFamily="34" charset="0"/>
              </a:rPr>
              <a:t>구문을 최초로 만난 시간 이후로 제한한 시간만큼 지나지 않았다면 계속 반환</a:t>
            </a:r>
            <a:endParaRPr lang="en-US" altLang="ko-KR" sz="1600" dirty="0">
              <a:latin typeface="Arial Black" panose="020B0A04020102020204" pitchFamily="34" charset="0"/>
            </a:endParaRPr>
          </a:p>
          <a:p>
            <a:pPr lvl="1"/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 yield return new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WaitForSeconds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시간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조건없이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Yield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만나면 무조건 반환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  While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구문과 함께 사용한다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 yield return null;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StartCoroutine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()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는 두가지 방법으로 실행할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Coroutine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입력 받는다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StartCoroutine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SomeCoroutine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());  Coroutine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실행한 반환 값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StartCoroutine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(“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SomeCoroutine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”);  Coroutine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의 이름</a:t>
            </a: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Coroutine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실행하면서 그 반환 값을 즉시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StartCoroutine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()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에 입력하는 방식은 다음과 같이 실행할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Coroutine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에 입력 값을 전달할 수 있다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StartCoroutine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SomeCoroutine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(100));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Coroutine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의 이름을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StartCoroutine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()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에 문자열로 입력하고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Coroutine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을 실행하는 방식은 나중에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StopCoroutine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()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사용해 실행중인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Coroutine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을 도중에 종료할 수 있다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8471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Coroutine</a:t>
            </a:r>
            <a:endParaRPr lang="ko-KR" altLang="en-US" dirty="0"/>
          </a:p>
        </p:txBody>
      </p:sp>
      <p:pic>
        <p:nvPicPr>
          <p:cNvPr id="14" name="그림 13" descr="앉아있는, 쥐고있는, 화면, 검은색이(가) 표시된 사진&#10;&#10;자동 생성된 설명">
            <a:extLst>
              <a:ext uri="{FF2B5EF4-FFF2-40B4-BE49-F238E27FC236}">
                <a16:creationId xmlns:a16="http://schemas.microsoft.com/office/drawing/2014/main" xmlns="" id="{7CB993F6-D78C-4BF0-A047-4C154FC2A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91" y="2072579"/>
            <a:ext cx="4795657" cy="153617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05BADF1B-5045-4F3F-8030-6D7AAD323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67" y="721749"/>
            <a:ext cx="4802081" cy="135083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F1A45802-5096-4278-AD8C-36BD9CB84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591" y="5815531"/>
            <a:ext cx="4795657" cy="1044908"/>
          </a:xfrm>
          <a:prstGeom prst="rect">
            <a:avLst/>
          </a:prstGeom>
        </p:spPr>
      </p:pic>
      <p:pic>
        <p:nvPicPr>
          <p:cNvPr id="27" name="그림 26" descr="조류이(가) 표시된 사진&#10;&#10;자동 생성된 설명">
            <a:extLst>
              <a:ext uri="{FF2B5EF4-FFF2-40B4-BE49-F238E27FC236}">
                <a16:creationId xmlns:a16="http://schemas.microsoft.com/office/drawing/2014/main" xmlns="" id="{F2DD13D6-C0C4-43D9-99EA-E5BDE10DD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591" y="3608749"/>
            <a:ext cx="4795657" cy="2206782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D0A9D8BF-FB0B-4EDA-91CC-83EA66B5E67A}"/>
              </a:ext>
            </a:extLst>
          </p:cNvPr>
          <p:cNvSpPr/>
          <p:nvPr/>
        </p:nvSpPr>
        <p:spPr>
          <a:xfrm>
            <a:off x="1456013" y="1027889"/>
            <a:ext cx="1238026" cy="892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D5F91B4-9328-45A0-B383-DCEF9B65C54C}"/>
              </a:ext>
            </a:extLst>
          </p:cNvPr>
          <p:cNvSpPr txBox="1"/>
          <p:nvPr/>
        </p:nvSpPr>
        <p:spPr>
          <a:xfrm>
            <a:off x="5940248" y="689309"/>
            <a:ext cx="5107161" cy="1569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 Black" panose="020B0A04020102020204" pitchFamily="34" charset="0"/>
              </a:rPr>
              <a:t>Data</a:t>
            </a:r>
            <a:r>
              <a:rPr lang="ko-KR" altLang="en-US" sz="1600" dirty="0">
                <a:latin typeface="Arial Black" panose="020B0A04020102020204" pitchFamily="34" charset="0"/>
              </a:rPr>
              <a:t>를 </a:t>
            </a:r>
            <a:r>
              <a:rPr lang="ko-KR" altLang="en-US" sz="1600" dirty="0" err="1">
                <a:latin typeface="Arial Black" panose="020B0A04020102020204" pitchFamily="34" charset="0"/>
              </a:rPr>
              <a:t>로딩하고</a:t>
            </a:r>
            <a:r>
              <a:rPr lang="ko-KR" altLang="en-US" sz="1600" dirty="0">
                <a:latin typeface="Arial Black" panose="020B0A04020102020204" pitchFamily="34" charset="0"/>
              </a:rPr>
              <a:t> </a:t>
            </a:r>
            <a:r>
              <a:rPr lang="en-US" altLang="ko-KR" sz="1600" dirty="0" err="1">
                <a:latin typeface="Arial Black" panose="020B0A04020102020204" pitchFamily="34" charset="0"/>
              </a:rPr>
              <a:t>FadeIn</a:t>
            </a:r>
            <a:r>
              <a:rPr lang="en-US" altLang="ko-KR" sz="1600" dirty="0">
                <a:latin typeface="Arial Black" panose="020B0A04020102020204" pitchFamily="34" charset="0"/>
              </a:rPr>
              <a:t>, </a:t>
            </a:r>
            <a:r>
              <a:rPr lang="en-US" altLang="ko-KR" sz="1600" dirty="0" err="1">
                <a:latin typeface="Arial Black" panose="020B0A04020102020204" pitchFamily="34" charset="0"/>
              </a:rPr>
              <a:t>FadeOut</a:t>
            </a:r>
            <a:r>
              <a:rPr lang="ko-KR" altLang="en-US" sz="1600" dirty="0">
                <a:latin typeface="Arial Black" panose="020B0A04020102020204" pitchFamily="34" charset="0"/>
              </a:rPr>
              <a:t>으로 전환하는 것을 보여주려고 할 때 </a:t>
            </a:r>
            <a:r>
              <a:rPr lang="en-US" altLang="ko-KR" sz="1600" dirty="0">
                <a:latin typeface="Arial Black" panose="020B0A04020102020204" pitchFamily="34" charset="0"/>
              </a:rPr>
              <a:t>Fade()</a:t>
            </a:r>
            <a:r>
              <a:rPr lang="ko-KR" altLang="en-US" sz="1600" dirty="0">
                <a:latin typeface="Arial Black" panose="020B0A04020102020204" pitchFamily="34" charset="0"/>
              </a:rPr>
              <a:t>가 다 끝났는지 알 수도 없기 때문에 </a:t>
            </a:r>
            <a:r>
              <a:rPr lang="en-US" altLang="ko-KR" sz="1600" dirty="0">
                <a:latin typeface="Arial Black" panose="020B0A04020102020204" pitchFamily="34" charset="0"/>
              </a:rPr>
              <a:t>Scene</a:t>
            </a:r>
            <a:r>
              <a:rPr lang="ko-KR" altLang="en-US" sz="1600" dirty="0">
                <a:latin typeface="Arial Black" panose="020B0A04020102020204" pitchFamily="34" charset="0"/>
              </a:rPr>
              <a:t>을</a:t>
            </a:r>
            <a:r>
              <a:rPr lang="en-US" altLang="ko-KR" sz="1600" dirty="0">
                <a:latin typeface="Arial Black" panose="020B0A04020102020204" pitchFamily="34" charset="0"/>
              </a:rPr>
              <a:t> </a:t>
            </a:r>
            <a:r>
              <a:rPr lang="ko-KR" altLang="en-US" sz="1600" dirty="0" err="1">
                <a:latin typeface="Arial Black" panose="020B0A04020102020204" pitchFamily="34" charset="0"/>
              </a:rPr>
              <a:t>로딩하는</a:t>
            </a:r>
            <a:r>
              <a:rPr lang="ko-KR" altLang="en-US" sz="1600" dirty="0">
                <a:latin typeface="Arial Black" panose="020B0A04020102020204" pitchFamily="34" charset="0"/>
              </a:rPr>
              <a:t> 구문은 </a:t>
            </a:r>
            <a:r>
              <a:rPr lang="en-US" altLang="ko-KR" sz="1600" dirty="0">
                <a:latin typeface="Arial Black" panose="020B0A04020102020204" pitchFamily="34" charset="0"/>
              </a:rPr>
              <a:t>Fade</a:t>
            </a:r>
            <a:r>
              <a:rPr lang="ko-KR" altLang="en-US" sz="1600" dirty="0">
                <a:latin typeface="Arial Black" panose="020B0A04020102020204" pitchFamily="34" charset="0"/>
              </a:rPr>
              <a:t>에 사용한 구분들의 상태를 파악해서 진행하게 하는 제어문이 필요하게 되고 </a:t>
            </a:r>
            <a:r>
              <a:rPr lang="en-US" altLang="ko-KR" sz="1600" dirty="0">
                <a:latin typeface="Arial Black" panose="020B0A04020102020204" pitchFamily="34" charset="0"/>
              </a:rPr>
              <a:t>Loading() </a:t>
            </a:r>
            <a:r>
              <a:rPr lang="ko-KR" altLang="en-US" sz="1600" dirty="0">
                <a:latin typeface="Arial Black" panose="020B0A04020102020204" pitchFamily="34" charset="0"/>
              </a:rPr>
              <a:t>구문이 업데이트 구문에 존재할 때 이 구문 아래로 진행이 불가능하다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  <a:endParaRPr lang="ko-KR" altLang="en-US" sz="1600" dirty="0">
              <a:latin typeface="Arial Black" panose="020B0A04020102020204" pitchFamily="34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9585158F-E941-4C73-9DD2-FF14CB53D68A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2694039" y="1474139"/>
            <a:ext cx="3246209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07890DE0-AA5E-4593-9013-F846B16D2D41}"/>
              </a:ext>
            </a:extLst>
          </p:cNvPr>
          <p:cNvSpPr txBox="1"/>
          <p:nvPr/>
        </p:nvSpPr>
        <p:spPr>
          <a:xfrm>
            <a:off x="5940248" y="4181623"/>
            <a:ext cx="5107161" cy="1569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 Black" panose="020B0A04020102020204" pitchFamily="34" charset="0"/>
              </a:rPr>
              <a:t>Fade</a:t>
            </a:r>
            <a:r>
              <a:rPr lang="ko-KR" altLang="en-US" sz="1600" dirty="0">
                <a:latin typeface="Arial Black" panose="020B0A04020102020204" pitchFamily="34" charset="0"/>
              </a:rPr>
              <a:t> </a:t>
            </a:r>
            <a:r>
              <a:rPr lang="en-US" altLang="ko-KR" sz="1600" dirty="0">
                <a:latin typeface="Arial Black" panose="020B0A04020102020204" pitchFamily="34" charset="0"/>
              </a:rPr>
              <a:t>Method</a:t>
            </a:r>
            <a:r>
              <a:rPr lang="ko-KR" altLang="en-US" sz="1600" dirty="0">
                <a:latin typeface="Arial Black" panose="020B0A04020102020204" pitchFamily="34" charset="0"/>
              </a:rPr>
              <a:t>를 </a:t>
            </a:r>
            <a:r>
              <a:rPr lang="en-US" altLang="ko-KR" sz="1600" dirty="0">
                <a:latin typeface="Arial Black" panose="020B0A04020102020204" pitchFamily="34" charset="0"/>
              </a:rPr>
              <a:t>Coroutine</a:t>
            </a:r>
            <a:r>
              <a:rPr lang="ko-KR" altLang="en-US" sz="1600" dirty="0">
                <a:latin typeface="Arial Black" panose="020B0A04020102020204" pitchFamily="34" charset="0"/>
              </a:rPr>
              <a:t>으로 만들고 </a:t>
            </a:r>
            <a:r>
              <a:rPr lang="en-US" altLang="ko-KR" sz="1600" dirty="0">
                <a:latin typeface="Arial Black" panose="020B0A04020102020204" pitchFamily="34" charset="0"/>
              </a:rPr>
              <a:t>While </a:t>
            </a:r>
            <a:r>
              <a:rPr lang="ko-KR" altLang="en-US" sz="1600" dirty="0">
                <a:latin typeface="Arial Black" panose="020B0A04020102020204" pitchFamily="34" charset="0"/>
              </a:rPr>
              <a:t>구문을 진행 할 수 있는 조건이라면 한 프레임당 한 번만 반복 하면서 </a:t>
            </a:r>
            <a:r>
              <a:rPr lang="en-US" altLang="ko-KR" sz="1600" dirty="0">
                <a:latin typeface="Arial Black" panose="020B0A04020102020204" pitchFamily="34" charset="0"/>
              </a:rPr>
              <a:t>yield return null</a:t>
            </a:r>
            <a:r>
              <a:rPr lang="ko-KR" altLang="en-US" sz="1600" dirty="0">
                <a:latin typeface="Arial Black" panose="020B0A04020102020204" pitchFamily="34" charset="0"/>
              </a:rPr>
              <a:t>을 만나서 아래로 진행하지 않고 </a:t>
            </a:r>
            <a:r>
              <a:rPr lang="en-US" altLang="ko-KR" sz="1600" dirty="0" err="1">
                <a:latin typeface="Arial Black" panose="020B0A04020102020204" pitchFamily="34" charset="0"/>
              </a:rPr>
              <a:t>MainFrame</a:t>
            </a:r>
            <a:r>
              <a:rPr lang="ko-KR" altLang="en-US" sz="1600" dirty="0">
                <a:latin typeface="Arial Black" panose="020B0A04020102020204" pitchFamily="34" charset="0"/>
              </a:rPr>
              <a:t>구문으로 반환을 하게 된다</a:t>
            </a:r>
            <a:r>
              <a:rPr lang="en-US" altLang="ko-KR" sz="1600" dirty="0">
                <a:latin typeface="Arial Black" panose="020B0A04020102020204" pitchFamily="34" charset="0"/>
              </a:rPr>
              <a:t>. While</a:t>
            </a:r>
            <a:r>
              <a:rPr lang="ko-KR" altLang="en-US" sz="1600" dirty="0">
                <a:latin typeface="Arial Black" panose="020B0A04020102020204" pitchFamily="34" charset="0"/>
              </a:rPr>
              <a:t>문의 조건을 만족하지 못할 경우 아래 구문으로 진행해서 코드 블록이 끝난다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  <a:endParaRPr lang="ko-KR" altLang="en-US" sz="1600" dirty="0">
              <a:latin typeface="Arial Black" panose="020B0A040201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8BA4397F-E012-4734-ADEC-C2D56923C2E6}"/>
              </a:ext>
            </a:extLst>
          </p:cNvPr>
          <p:cNvSpPr/>
          <p:nvPr/>
        </p:nvSpPr>
        <p:spPr>
          <a:xfrm>
            <a:off x="1456012" y="4279360"/>
            <a:ext cx="3951729" cy="1374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xmlns="" id="{C2926ED9-7988-44ED-B97E-5816CDEF8C4E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5407741" y="4966453"/>
            <a:ext cx="532507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158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ShotEffect</a:t>
            </a:r>
            <a:r>
              <a:rPr lang="en-US" altLang="ko-KR" dirty="0"/>
              <a:t>() method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5A88802-5092-4E90-97AE-187FDC79FE6F}"/>
              </a:ext>
            </a:extLst>
          </p:cNvPr>
          <p:cNvSpPr txBox="1"/>
          <p:nvPr/>
        </p:nvSpPr>
        <p:spPr>
          <a:xfrm>
            <a:off x="1141657" y="732225"/>
            <a:ext cx="990226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ShotEffect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()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완성한다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9" name="그림 8" descr="테이블, 방, 앉아있는, 화면이(가) 표시된 사진&#10;&#10;자동 생성된 설명">
            <a:extLst>
              <a:ext uri="{FF2B5EF4-FFF2-40B4-BE49-F238E27FC236}">
                <a16:creationId xmlns:a16="http://schemas.microsoft.com/office/drawing/2014/main" xmlns="" id="{CF2AE168-12F4-4935-876F-AF51987F9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080" y="1070779"/>
            <a:ext cx="5839640" cy="2419688"/>
          </a:xfrm>
          <a:prstGeom prst="rect">
            <a:avLst/>
          </a:prstGeom>
        </p:spPr>
      </p:pic>
      <p:pic>
        <p:nvPicPr>
          <p:cNvPr id="11" name="그림 10" descr="실내, 녹색, 검은색, 거리이(가) 표시된 사진&#10;&#10;자동 생성된 설명">
            <a:extLst>
              <a:ext uri="{FF2B5EF4-FFF2-40B4-BE49-F238E27FC236}">
                <a16:creationId xmlns:a16="http://schemas.microsoft.com/office/drawing/2014/main" xmlns="" id="{9A3C0E54-5E49-4C1C-A761-7BED43B4D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1" y="3490467"/>
            <a:ext cx="6601746" cy="1457528"/>
          </a:xfrm>
          <a:prstGeom prst="rect">
            <a:avLst/>
          </a:prstGeom>
        </p:spPr>
      </p:pic>
      <p:pic>
        <p:nvPicPr>
          <p:cNvPr id="13" name="그림 12" descr="녹색, 탑재, 쥐고있는, 앉아있는이(가) 표시된 사진&#10;&#10;자동 생성된 설명">
            <a:extLst>
              <a:ext uri="{FF2B5EF4-FFF2-40B4-BE49-F238E27FC236}">
                <a16:creationId xmlns:a16="http://schemas.microsoft.com/office/drawing/2014/main" xmlns="" id="{A5CC7F32-7D15-4E93-BE85-16BCB2F7C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11" y="4947995"/>
            <a:ext cx="4829849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60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Fire() method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5A88802-5092-4E90-97AE-187FDC79FE6F}"/>
              </a:ext>
            </a:extLst>
          </p:cNvPr>
          <p:cNvSpPr txBox="1"/>
          <p:nvPr/>
        </p:nvSpPr>
        <p:spPr>
          <a:xfrm>
            <a:off x="1141657" y="1390990"/>
            <a:ext cx="9902263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Fire()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완성한다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IF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 구문에서 총의 현재 상태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state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의 값이 총을 발사할 준비된 상태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State.Ready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인지 검사하고 총을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발사하면서 발사 간격인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timeBetFire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만큼 시간이 지나야 총을 다시 발사 할 수 있다는 조건을 걸어서 총을 발사할 수 있는지를 체크한다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두가지 조건이 모두 만족하면 발사시간을 갱신하고 실제 발사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인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Shot()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실행시킨다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그림 2" descr="화면, 실내, 모니터, 텔레비전이(가) 표시된 사진&#10;&#10;자동 생성된 설명">
            <a:extLst>
              <a:ext uri="{FF2B5EF4-FFF2-40B4-BE49-F238E27FC236}">
                <a16:creationId xmlns:a16="http://schemas.microsoft.com/office/drawing/2014/main" xmlns="" id="{37968692-F825-4F28-ADAF-EF00F9877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68" y="1729544"/>
            <a:ext cx="7935432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62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Raycast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5A88802-5092-4E90-97AE-187FDC79FE6F}"/>
              </a:ext>
            </a:extLst>
          </p:cNvPr>
          <p:cNvSpPr txBox="1"/>
          <p:nvPr/>
        </p:nvSpPr>
        <p:spPr>
          <a:xfrm>
            <a:off x="1141657" y="732225"/>
            <a:ext cx="990226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사용자 눈에는 직접적으로 보이지 않는 방향을 가지는 선을 만들었을 때 다른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Collider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와 충돌하는지 검사하는 처리에 사용하는 것을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Ray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라고 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Ray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타입의 정보만 따로 표현할 수 있다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RayCastHit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 이용해서 충돌정보를 알 수 있다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lvl="1" defTabSz="914400" latinLnBrk="1">
              <a:defRPr/>
            </a:pP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Ray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와 충돌한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GameObject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충돌한 위치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충돌한 표면의 방향 등을 알 수 있다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51B618D-65DC-4A10-BEED-4E37F0CFA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68" y="2055664"/>
            <a:ext cx="3620645" cy="3059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CF7584A-9607-485A-B0FB-F6E82356F586}"/>
              </a:ext>
            </a:extLst>
          </p:cNvPr>
          <p:cNvSpPr txBox="1"/>
          <p:nvPr/>
        </p:nvSpPr>
        <p:spPr>
          <a:xfrm>
            <a:off x="4758813" y="2521059"/>
            <a:ext cx="6285107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탄도학 같은 물리 검증이 들어가 있는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FPS, TPS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등이 아닌 일반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FPS, TPS </a:t>
            </a:r>
            <a:r>
              <a:rPr lang="ko-KR" altLang="en-US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슈터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 게임은 대부분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RayCast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이용해 총을 구현한다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총구에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Ray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발사해서 다른 오브젝트와 충동하는지 검사하고 충돌한 오브젝트를 총에 맞은 것으로 처리하는 방식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충돌위치와 표면으로 다양한 이펙트를 그 위치와 방향으로 연출하는데 활용할 수 있다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9118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5. Shot() Method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5A88802-5092-4E90-97AE-187FDC79FE6F}"/>
              </a:ext>
            </a:extLst>
          </p:cNvPr>
          <p:cNvSpPr txBox="1"/>
          <p:nvPr/>
        </p:nvSpPr>
        <p:spPr>
          <a:xfrm>
            <a:off x="5407742" y="870496"/>
            <a:ext cx="563617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hit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는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Raycast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의 결과를 저장할 변수</a:t>
            </a: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hitPosition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은 탄알이 충돌한 위치를 저장한다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lvl="1" defTabSz="914400" latinLnBrk="1">
              <a:defRPr/>
            </a:pP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Shot()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에서 계산된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hitPosition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은 나중에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ShotEffect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()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의 입력으로 사용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 descr="시계, 탑재, 화면, 검은색이(가) 표시된 사진&#10;&#10;자동 생성된 설명">
            <a:extLst>
              <a:ext uri="{FF2B5EF4-FFF2-40B4-BE49-F238E27FC236}">
                <a16:creationId xmlns:a16="http://schemas.microsoft.com/office/drawing/2014/main" xmlns="" id="{E993D0E1-020F-42C4-A5DA-63F57D6F7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22" y="732226"/>
            <a:ext cx="4269820" cy="1412750"/>
          </a:xfrm>
          <a:prstGeom prst="rect">
            <a:avLst/>
          </a:prstGeom>
        </p:spPr>
      </p:pic>
      <p:pic>
        <p:nvPicPr>
          <p:cNvPr id="9" name="그림 8" descr="모니터, 스크린샷, 화면, 검은색이(가) 표시된 사진&#10;&#10;자동 생성된 설명">
            <a:extLst>
              <a:ext uri="{FF2B5EF4-FFF2-40B4-BE49-F238E27FC236}">
                <a16:creationId xmlns:a16="http://schemas.microsoft.com/office/drawing/2014/main" xmlns="" id="{00037DE5-3170-4C66-B18F-C8436B024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923" y="3222194"/>
            <a:ext cx="6580400" cy="27706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C81BF11-A117-4A17-8BEE-FB4CE76B4F0A}"/>
              </a:ext>
            </a:extLst>
          </p:cNvPr>
          <p:cNvSpPr txBox="1"/>
          <p:nvPr/>
        </p:nvSpPr>
        <p:spPr>
          <a:xfrm>
            <a:off x="1137922" y="2144976"/>
            <a:ext cx="990599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Physics.Raycast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()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Ray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쏴서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Ray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와 충돌한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Collider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가 있는지 검사한다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lvl="1" defTabSz="914400" latinLnBrk="1">
              <a:defRPr/>
            </a:pP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충돌했다면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true,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실패했다면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false,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성공 시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RaycastHit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정보를 담아서 반환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lvl="1" defTabSz="914400" latinLnBrk="1">
              <a:defRPr/>
            </a:pP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이를 이용해서 총을 쏘고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총에 맞는 오브젝트가 있는지 검사한다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lvl="1" defTabSz="914400" latinLnBrk="1">
              <a:defRPr/>
            </a:pP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총구위치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총구의 앞쪽방향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반환 받을 충돌 정보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사거리</a:t>
            </a: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</p:txBody>
      </p:sp>
      <p:pic>
        <p:nvPicPr>
          <p:cNvPr id="12" name="그림 11" descr="시계, 화면, 방이(가) 표시된 사진&#10;&#10;자동 생성된 설명">
            <a:extLst>
              <a:ext uri="{FF2B5EF4-FFF2-40B4-BE49-F238E27FC236}">
                <a16:creationId xmlns:a16="http://schemas.microsoft.com/office/drawing/2014/main" xmlns="" id="{FE5C1548-EF28-4EF9-999C-A871D0B5A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922" y="5983501"/>
            <a:ext cx="5803652" cy="931298"/>
          </a:xfrm>
          <a:prstGeom prst="rect">
            <a:avLst/>
          </a:prstGeom>
        </p:spPr>
      </p:pic>
      <p:pic>
        <p:nvPicPr>
          <p:cNvPr id="15" name="그림 14" descr="개체, 시계, 공이(가) 표시된 사진&#10;&#10;자동 생성된 설명">
            <a:extLst>
              <a:ext uri="{FF2B5EF4-FFF2-40B4-BE49-F238E27FC236}">
                <a16:creationId xmlns:a16="http://schemas.microsoft.com/office/drawing/2014/main" xmlns="" id="{06039FCC-7470-460B-9C59-832F6C466A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063" y="5035536"/>
            <a:ext cx="4082857" cy="556754"/>
          </a:xfrm>
          <a:prstGeom prst="rect">
            <a:avLst/>
          </a:prstGeom>
        </p:spPr>
      </p:pic>
      <p:pic>
        <p:nvPicPr>
          <p:cNvPr id="17" name="그림 16" descr="시계, 방이(가) 표시된 사진&#10;&#10;자동 생성된 설명">
            <a:extLst>
              <a:ext uri="{FF2B5EF4-FFF2-40B4-BE49-F238E27FC236}">
                <a16:creationId xmlns:a16="http://schemas.microsoft.com/office/drawing/2014/main" xmlns="" id="{C38F8029-8060-430C-9DDD-BDF64C2D89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1574" y="5592290"/>
            <a:ext cx="4102346" cy="132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02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5. reload() Method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C81BF11-A117-4A17-8BEE-FB4CE76B4F0A}"/>
              </a:ext>
            </a:extLst>
          </p:cNvPr>
          <p:cNvSpPr txBox="1"/>
          <p:nvPr/>
        </p:nvSpPr>
        <p:spPr>
          <a:xfrm>
            <a:off x="1141411" y="733245"/>
            <a:ext cx="9905998" cy="52629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재장전 실행에 성공하면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true,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재장전을 할 수 없는 상태면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false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반환한다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state ==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state.Reloading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 : 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이미 재장전을 하고 있는 중</a:t>
            </a: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ammoRemain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 &lt;= 0 :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재장전에 사용할 남은 탄알이 없음</a:t>
            </a: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magAmmo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 &gt;=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magCapacity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: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 탄창에 탄알이 이미 가득 차 있음</a:t>
            </a: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If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문으로 조건들을 검색하여 하나라도 만족하면 재장전을 실행하지 않고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false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반환하거나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Reload()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즉시종료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재장전을 할 수 있다면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ReloadRoutine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()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을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통해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Coroutine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으로 재장전 상태 처리를 전환하고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true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반환</a:t>
            </a: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</p:txBody>
      </p:sp>
      <p:pic>
        <p:nvPicPr>
          <p:cNvPr id="7" name="그림 6" descr="모니터, 화면, 검은색, 앉아있는이(가) 표시된 사진&#10;&#10;자동 생성된 설명">
            <a:extLst>
              <a:ext uri="{FF2B5EF4-FFF2-40B4-BE49-F238E27FC236}">
                <a16:creationId xmlns:a16="http://schemas.microsoft.com/office/drawing/2014/main" xmlns="" id="{A40B5834-81C6-42FD-BA6D-893E5C317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1071799"/>
            <a:ext cx="8497486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1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E978A47D-4F17-40FE-AB70-7AF78A9575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85BE3A7E-6A3F-401E-A025-BBB8FDB8DD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xmlns="" id="{41EE9036-817C-476C-BD59-B5184F9A3E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F098087A-B4E4-4300-A841-44988BD88E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F5BD5F4B-A39C-4DF9-84E4-A4D33F30E6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D7FA9858-BFA0-4D5B-AF72-B1B65EB069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A508A5F3-AFE0-4750-A9C2-B51A514FFC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92B4AAEB-ABF4-42A7-BE52-0B442190D1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3767C370-4A42-4376-8CAE-606C4BC8F4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36205F53-9C95-4954-B97C-1625BB8A35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DC80B58E-3469-43E9-96FC-D747B69830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E17A4ED2-DDD7-4B4D-A39C-9B0121C886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A2C14A85-E7A9-4E1D-809F-20F5CFA788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xmlns="" id="{F3D51E32-9399-4B7F-8D91-BF9A068B83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9969F9D2-502D-4C1D-ABA5-02B1BF2A00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4AE555C6-5623-478A-BF35-63E9929A3A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A3D3AED4-A69E-4301-9BB4-436DC5F0C9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C3B8082C-2D81-48D7-8B45-85B7C89296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xmlns="" id="{9AD35461-BA86-408B-8A29-244EB2F2FB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F238E495-B6C6-4857-899B-CDD5848312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E20A751E-054C-4EC2-8DA3-0EC923A658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xmlns="" id="{B6E8E701-3D21-4E5C-AB6E-9A74046970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431BDA41-D09D-4984-B888-756F5F81B4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xmlns="" id="{0DC943D2-20E4-4C00-82D2-D405A7C00B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xmlns="" id="{4BC34A74-80A2-4DE1-8ADC-BBD1709035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xmlns="" id="{C6C3CA25-431F-4E26-952D-4AA9C4C725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xmlns="" id="{776D1836-82AE-40EF-9829-C6B8D2CF02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xmlns="" id="{9A8E397E-ADF9-45C1-98F4-3F5A86378B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xmlns="" id="{DE07CFD9-357F-40BC-A792-CE874BFE50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E58DEC-E87F-4697-AFE4-375E2155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ko-KR" altLang="en-US" sz="4000" dirty="0"/>
              <a:t>목차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085ECEC0-FF5D-4348-92C7-1EA7C61E77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9510D38-BC57-41C4-AC5D-07E22B3AF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800" dirty="0"/>
              <a:t>C# </a:t>
            </a:r>
            <a:r>
              <a:rPr lang="ko-KR" altLang="en-US" sz="1800" dirty="0"/>
              <a:t>인터페이스를 이용한 </a:t>
            </a:r>
            <a:r>
              <a:rPr lang="en-US" altLang="ko-KR" sz="1800" dirty="0"/>
              <a:t>Damage </a:t>
            </a:r>
            <a:r>
              <a:rPr lang="ko-KR" altLang="en-US" sz="1800" dirty="0"/>
              <a:t>처리</a:t>
            </a: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800" dirty="0"/>
              <a:t>Bullet</a:t>
            </a:r>
            <a:r>
              <a:rPr lang="ko-KR" altLang="en-US" sz="1800" dirty="0"/>
              <a:t> </a:t>
            </a:r>
            <a:r>
              <a:rPr lang="en-US" altLang="ko-KR" sz="1800" dirty="0"/>
              <a:t>Object</a:t>
            </a:r>
            <a:r>
              <a:rPr lang="ko-KR" altLang="en-US" sz="1800" dirty="0"/>
              <a:t>와 </a:t>
            </a:r>
            <a:r>
              <a:rPr lang="ko-KR" altLang="en-US" sz="1800" dirty="0" err="1"/>
              <a:t>코루틴</a:t>
            </a:r>
            <a:r>
              <a:rPr lang="en-US" altLang="ko-KR" sz="1800" dirty="0"/>
              <a:t>(Coroutine)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800" dirty="0" err="1"/>
              <a:t>PlayerShooter</a:t>
            </a:r>
            <a:r>
              <a:rPr lang="ko-KR" altLang="en-US" sz="1800" dirty="0"/>
              <a:t> </a:t>
            </a:r>
            <a:r>
              <a:rPr lang="en-US" altLang="ko-KR" sz="1800" dirty="0"/>
              <a:t>–</a:t>
            </a:r>
            <a:r>
              <a:rPr lang="ko-KR" altLang="en-US" sz="1800" dirty="0"/>
              <a:t> </a:t>
            </a:r>
            <a:r>
              <a:rPr lang="en-US" altLang="ko-KR" sz="1800" dirty="0"/>
              <a:t>FK / IK</a:t>
            </a:r>
            <a:r>
              <a:rPr lang="ko-KR" altLang="en-US" sz="1800" dirty="0"/>
              <a:t>를 이용한 </a:t>
            </a:r>
            <a:r>
              <a:rPr lang="en-US" altLang="ko-KR" sz="1800" dirty="0"/>
              <a:t>Gun </a:t>
            </a:r>
            <a:r>
              <a:rPr lang="ko-KR" altLang="en-US" sz="1800" dirty="0"/>
              <a:t>연동</a:t>
            </a:r>
            <a:endParaRPr lang="en-US" altLang="ko-KR" sz="1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F4E035BE-9FF4-43D3-BC25-CF582D7FF8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xmlns="" id="{F98BCEB2-EC20-4E84-A994-0AC37292C8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xmlns="" id="{7A2E1821-AEDF-417E-9F17-83379E9C09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xmlns="" id="{CB3734E2-8292-4B47-B6AB-0E5A058DE9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xmlns="" id="{A0B09C51-29AB-45C0-B707-CCFB9DF280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xmlns="" id="{510C0CED-AE1B-45AE-B5E1-57521E589D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xmlns="" id="{591F2327-4B45-41AA-B41C-7404B6A1E4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xmlns="" id="{5A63224C-41A0-42C0-96F6-0B2BE99A13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xmlns="" id="{A7C00B9F-C253-4776-9935-EC02254A4F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xmlns="" id="{5062D4AA-13F3-4064-8440-FFE8562D85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xmlns="" id="{3E143B27-CB82-440B-879B-D25C1891C1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687747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5. </a:t>
            </a:r>
            <a:r>
              <a:rPr lang="en-US" altLang="ko-KR" dirty="0" err="1"/>
              <a:t>reloadroutine</a:t>
            </a:r>
            <a:r>
              <a:rPr lang="en-US" altLang="ko-KR" dirty="0"/>
              <a:t>() Method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C81BF11-A117-4A17-8BEE-FB4CE76B4F0A}"/>
              </a:ext>
            </a:extLst>
          </p:cNvPr>
          <p:cNvSpPr txBox="1"/>
          <p:nvPr/>
        </p:nvSpPr>
        <p:spPr>
          <a:xfrm>
            <a:off x="1141411" y="733245"/>
            <a:ext cx="990599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lvl="0" indent="-285750" defTabSz="914400" latinLnBrk="1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재장전 실행에 성공하면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true,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재장전을 할 수 없는 상태면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false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반환한다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5CE215AD-4185-4A32-A3F1-141D36E3C6ED}"/>
              </a:ext>
            </a:extLst>
          </p:cNvPr>
          <p:cNvGrpSpPr/>
          <p:nvPr/>
        </p:nvGrpSpPr>
        <p:grpSpPr>
          <a:xfrm>
            <a:off x="1141409" y="1071799"/>
            <a:ext cx="4977911" cy="5781202"/>
            <a:chOff x="1141410" y="1071799"/>
            <a:chExt cx="4963218" cy="6005921"/>
          </a:xfrm>
        </p:grpSpPr>
        <p:pic>
          <p:nvPicPr>
            <p:cNvPr id="3" name="그림 2" descr="디스플레이, 거리, 표지판, 도시이(가) 표시된 사진&#10;&#10;자동 생성된 설명">
              <a:extLst>
                <a:ext uri="{FF2B5EF4-FFF2-40B4-BE49-F238E27FC236}">
                  <a16:creationId xmlns:a16="http://schemas.microsoft.com/office/drawing/2014/main" xmlns="" id="{8EB51F37-E2A5-4405-9F6D-89FC82267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1411" y="1071799"/>
              <a:ext cx="3953427" cy="943107"/>
            </a:xfrm>
            <a:prstGeom prst="rect">
              <a:avLst/>
            </a:prstGeom>
          </p:spPr>
        </p:pic>
        <p:pic>
          <p:nvPicPr>
            <p:cNvPr id="6" name="그림 5" descr="대형, 시계, 쥐고있는, 표지판이(가) 표시된 사진&#10;&#10;자동 생성된 설명">
              <a:extLst>
                <a:ext uri="{FF2B5EF4-FFF2-40B4-BE49-F238E27FC236}">
                  <a16:creationId xmlns:a16="http://schemas.microsoft.com/office/drawing/2014/main" xmlns="" id="{930A6E6C-71C4-49B3-B78A-79599DDDB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1410" y="2009713"/>
              <a:ext cx="4963218" cy="1219370"/>
            </a:xfrm>
            <a:prstGeom prst="rect">
              <a:avLst/>
            </a:prstGeom>
          </p:spPr>
        </p:pic>
        <p:pic>
          <p:nvPicPr>
            <p:cNvPr id="9" name="그림 8" descr="쥐고있는, 앉아있는, 방, 테이블이(가) 표시된 사진&#10;&#10;자동 생성된 설명">
              <a:extLst>
                <a:ext uri="{FF2B5EF4-FFF2-40B4-BE49-F238E27FC236}">
                  <a16:creationId xmlns:a16="http://schemas.microsoft.com/office/drawing/2014/main" xmlns="" id="{6F8ECE28-6952-4D04-8EE7-4BBA466C9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1410" y="3229082"/>
              <a:ext cx="4648849" cy="2162477"/>
            </a:xfrm>
            <a:prstGeom prst="rect">
              <a:avLst/>
            </a:prstGeom>
          </p:spPr>
        </p:pic>
        <p:pic>
          <p:nvPicPr>
            <p:cNvPr id="12" name="그림 11" descr="실내, 녹색, 앉아있는, 검은색이(가) 표시된 사진&#10;&#10;자동 생성된 설명">
              <a:extLst>
                <a:ext uri="{FF2B5EF4-FFF2-40B4-BE49-F238E27FC236}">
                  <a16:creationId xmlns:a16="http://schemas.microsoft.com/office/drawing/2014/main" xmlns="" id="{35C44D86-9542-43CC-BEEC-44D125C2B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1410" y="5391560"/>
              <a:ext cx="4248743" cy="168616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0CC7526-6E65-473C-9976-C6D4D98D7A72}"/>
              </a:ext>
            </a:extLst>
          </p:cNvPr>
          <p:cNvSpPr txBox="1"/>
          <p:nvPr/>
        </p:nvSpPr>
        <p:spPr>
          <a:xfrm>
            <a:off x="6119320" y="1071799"/>
            <a:ext cx="492808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</a:rPr>
              <a:t>현재 상태를 재장전 중인 상태로 변경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</a:rPr>
              <a:t>오디오 소스로 재장전 오디오 클립을 </a:t>
            </a:r>
            <a:r>
              <a:rPr lang="en-US" altLang="ko-KR" sz="1600" dirty="0">
                <a:latin typeface="Arial Black" panose="020B0A04020102020204" pitchFamily="34" charset="0"/>
              </a:rPr>
              <a:t>1</a:t>
            </a:r>
            <a:r>
              <a:rPr lang="ko-KR" altLang="en-US" sz="1600" dirty="0">
                <a:latin typeface="Arial Black" panose="020B0A04020102020204" pitchFamily="34" charset="0"/>
              </a:rPr>
              <a:t>회 재생</a:t>
            </a:r>
            <a:endParaRPr lang="en-US" altLang="ko-KR" sz="16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</a:rPr>
              <a:t>재장전 시간 동안 반환 처리</a:t>
            </a:r>
            <a:endParaRPr lang="en-US" altLang="ko-KR" sz="1600" dirty="0">
              <a:latin typeface="Arial Black" panose="020B0A04020102020204" pitchFamily="34" charset="0"/>
            </a:endParaRPr>
          </a:p>
          <a:p>
            <a:pPr lvl="1"/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여러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Item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을 이용한 재장전 시간을 처리 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대기 시간동안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state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의 값이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Reloading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으로 고정되기 때문에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Fire()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나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Reload()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가 실행되어도 탄알이 발사되거나 중복 재장전이 실행되지 않는다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대기 시간이 끝나면 탄창에 채워 넣어야 할 탄알 수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ammoToFill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을 계산한다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채워 넣을 탄알 수는 탄창의 최대 용량에서 탄창에 남아 있는 탄 </a:t>
            </a:r>
            <a:r>
              <a:rPr lang="ko-KR" altLang="en-US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알수를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 빼서 구한다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남은 전체 탄알이 탄창에 채워 넣어야 하는 탄알보다 적다면 채워 넣을 탄알을 남은 탄알에 맞춘다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가지고 있는 탄알보다 더 많은 탄알을 장전할 수 없기 때문이다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채워 넣을 탄알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ammoToFill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의 값을 계산한 다음에는 그만큼 탄창에 탄알을 집어넣는다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탄창에 넣은 탄알 만큼 전체 탄알을 감소시키고 총의 현재 상태를 발사 준비된 상태로 변경하여 총이 다음 상태로 전환될 수 있게 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107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1027" y="3036498"/>
            <a:ext cx="9905998" cy="733245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err="1"/>
              <a:t>PlayerShooter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FK / IK</a:t>
            </a:r>
            <a:r>
              <a:rPr lang="ko-KR" altLang="en-US" dirty="0"/>
              <a:t>를 이용한 </a:t>
            </a:r>
            <a:r>
              <a:rPr lang="en-US" altLang="ko-KR" dirty="0"/>
              <a:t>Gun </a:t>
            </a:r>
            <a:r>
              <a:rPr lang="ko-KR" altLang="en-US" dirty="0"/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3726029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Gun Component Setting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1411" y="733245"/>
            <a:ext cx="9902263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 Black" panose="020B0A04020102020204" pitchFamily="34" charset="0"/>
              </a:rPr>
              <a:t>Gun</a:t>
            </a:r>
            <a:r>
              <a:rPr lang="ko-KR" altLang="en-US" sz="1600" dirty="0">
                <a:latin typeface="Arial Black" panose="020B0A04020102020204" pitchFamily="34" charset="0"/>
              </a:rPr>
              <a:t> </a:t>
            </a:r>
            <a:r>
              <a:rPr lang="en-US" altLang="ko-KR" sz="1600" dirty="0">
                <a:latin typeface="Arial Black" panose="020B0A04020102020204" pitchFamily="34" charset="0"/>
              </a:rPr>
              <a:t>Component Filed </a:t>
            </a:r>
            <a:r>
              <a:rPr lang="ko-KR" altLang="en-US" sz="1600" dirty="0">
                <a:latin typeface="Arial Black" panose="020B0A04020102020204" pitchFamily="34" charset="0"/>
              </a:rPr>
              <a:t>채우기</a:t>
            </a:r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en-US" altLang="ko-KR" sz="1600" dirty="0">
                <a:latin typeface="Arial Black" panose="020B0A04020102020204" pitchFamily="34" charset="0"/>
              </a:rPr>
              <a:t>Audio</a:t>
            </a:r>
            <a:r>
              <a:rPr lang="ko-KR" altLang="en-US" sz="1600" dirty="0">
                <a:latin typeface="Arial Black" panose="020B0A04020102020204" pitchFamily="34" charset="0"/>
              </a:rPr>
              <a:t> </a:t>
            </a:r>
            <a:r>
              <a:rPr lang="en-US" altLang="ko-KR" sz="1600" dirty="0">
                <a:latin typeface="Arial Black" panose="020B0A04020102020204" pitchFamily="34" charset="0"/>
              </a:rPr>
              <a:t>Clip</a:t>
            </a:r>
            <a:r>
              <a:rPr lang="ko-KR" altLang="en-US" sz="1600" dirty="0">
                <a:latin typeface="Arial Black" panose="020B0A04020102020204" pitchFamily="34" charset="0"/>
              </a:rPr>
              <a:t>을 할당할 때는 </a:t>
            </a:r>
            <a:r>
              <a:rPr lang="en-US" altLang="ko-KR" sz="1600" dirty="0">
                <a:latin typeface="Arial Black" panose="020B0A04020102020204" pitchFamily="34" charset="0"/>
              </a:rPr>
              <a:t>Shot Clip </a:t>
            </a:r>
            <a:r>
              <a:rPr lang="ko-KR" altLang="en-US" sz="1600" dirty="0">
                <a:latin typeface="Arial Black" panose="020B0A04020102020204" pitchFamily="34" charset="0"/>
              </a:rPr>
              <a:t>필드와 </a:t>
            </a:r>
            <a:r>
              <a:rPr lang="en-US" altLang="ko-KR" sz="1600" dirty="0">
                <a:latin typeface="Arial Black" panose="020B0A04020102020204" pitchFamily="34" charset="0"/>
              </a:rPr>
              <a:t>Reload Clip </a:t>
            </a:r>
            <a:r>
              <a:rPr lang="ko-KR" altLang="en-US" sz="1600" dirty="0">
                <a:latin typeface="Arial Black" panose="020B0A04020102020204" pitchFamily="34" charset="0"/>
              </a:rPr>
              <a:t>필드 옆의 선택 버튼을 클릭해서 </a:t>
            </a:r>
            <a:r>
              <a:rPr lang="en-US" altLang="ko-KR" sz="1600" dirty="0">
                <a:latin typeface="Arial Black" panose="020B0A04020102020204" pitchFamily="34" charset="0"/>
              </a:rPr>
              <a:t>Audio Clip </a:t>
            </a:r>
            <a:r>
              <a:rPr lang="ko-KR" altLang="en-US" sz="1600" dirty="0">
                <a:latin typeface="Arial Black" panose="020B0A04020102020204" pitchFamily="34" charset="0"/>
              </a:rPr>
              <a:t>선택창을 띄우고 할당할 </a:t>
            </a:r>
            <a:r>
              <a:rPr lang="en-US" altLang="ko-KR" sz="1600" dirty="0">
                <a:latin typeface="Arial Black" panose="020B0A04020102020204" pitchFamily="34" charset="0"/>
              </a:rPr>
              <a:t>Audio Clip</a:t>
            </a:r>
            <a:r>
              <a:rPr lang="ko-KR" altLang="en-US" sz="1600" dirty="0">
                <a:latin typeface="Arial Black" panose="020B0A04020102020204" pitchFamily="34" charset="0"/>
              </a:rPr>
              <a:t>을 선택하면 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r>
              <a:rPr lang="ko-KR" altLang="en-US" sz="1600" dirty="0">
                <a:latin typeface="Arial Black" panose="020B0A04020102020204" pitchFamily="34" charset="0"/>
              </a:rPr>
              <a:t>아직</a:t>
            </a:r>
            <a:r>
              <a:rPr lang="en-US" altLang="ko-KR" sz="1600" dirty="0">
                <a:latin typeface="Arial Black" panose="020B0A04020102020204" pitchFamily="34" charset="0"/>
              </a:rPr>
              <a:t> </a:t>
            </a:r>
            <a:r>
              <a:rPr lang="ko-KR" altLang="en-US" sz="1600" dirty="0">
                <a:latin typeface="Arial Black" panose="020B0A04020102020204" pitchFamily="34" charset="0"/>
              </a:rPr>
              <a:t>총을 쏘는 </a:t>
            </a:r>
            <a:r>
              <a:rPr lang="ko-KR" altLang="en-US" sz="1600" dirty="0" err="1">
                <a:latin typeface="Arial Black" panose="020B0A04020102020204" pitchFamily="34" charset="0"/>
              </a:rPr>
              <a:t>슈터를</a:t>
            </a:r>
            <a:r>
              <a:rPr lang="ko-KR" altLang="en-US" sz="1600" dirty="0">
                <a:latin typeface="Arial Black" panose="020B0A04020102020204" pitchFamily="34" charset="0"/>
              </a:rPr>
              <a:t> 만들지 않았기 때문에 총을 쏘거나 재장전 할 수 없다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11DD5F2E-F17F-4AD3-9F6E-A1FF068BFE62}"/>
              </a:ext>
            </a:extLst>
          </p:cNvPr>
          <p:cNvGrpSpPr/>
          <p:nvPr/>
        </p:nvGrpSpPr>
        <p:grpSpPr>
          <a:xfrm>
            <a:off x="1582993" y="1130791"/>
            <a:ext cx="9026013" cy="2979092"/>
            <a:chOff x="1137676" y="1071798"/>
            <a:chExt cx="7959163" cy="2286320"/>
          </a:xfrm>
        </p:grpSpPr>
        <p:pic>
          <p:nvPicPr>
            <p:cNvPr id="3" name="그림 2" descr="스크린샷, 조류이(가) 표시된 사진&#10;&#10;자동 생성된 설명">
              <a:extLst>
                <a:ext uri="{FF2B5EF4-FFF2-40B4-BE49-F238E27FC236}">
                  <a16:creationId xmlns:a16="http://schemas.microsoft.com/office/drawing/2014/main" xmlns="" id="{98A0023C-69EA-4538-84C4-19C1D7A29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0255" y="2395958"/>
              <a:ext cx="3286584" cy="962159"/>
            </a:xfrm>
            <a:prstGeom prst="rect">
              <a:avLst/>
            </a:prstGeom>
          </p:spPr>
        </p:pic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91EDCCDD-A075-47DD-BDCC-E5F46EB65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5019" y="1071798"/>
              <a:ext cx="3277057" cy="1219370"/>
            </a:xfrm>
            <a:prstGeom prst="rect">
              <a:avLst/>
            </a:prstGeom>
          </p:spPr>
        </p:pic>
        <p:pic>
          <p:nvPicPr>
            <p:cNvPr id="9" name="그림 8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7EEF9322-E7C9-4916-9DF8-5B498169B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7676" y="1071799"/>
              <a:ext cx="4067743" cy="228631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47B6659D-5B4E-47A8-9036-C0D8D8CDCA54}"/>
                </a:ext>
              </a:extLst>
            </p:cNvPr>
            <p:cNvSpPr/>
            <p:nvPr/>
          </p:nvSpPr>
          <p:spPr>
            <a:xfrm>
              <a:off x="5810255" y="1828799"/>
              <a:ext cx="3277057" cy="4623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A018625B-D2C5-4F4B-ABAD-47D37BF16F06}"/>
                </a:ext>
              </a:extLst>
            </p:cNvPr>
            <p:cNvSpPr/>
            <p:nvPr/>
          </p:nvSpPr>
          <p:spPr>
            <a:xfrm>
              <a:off x="5810254" y="3048169"/>
              <a:ext cx="3277057" cy="3099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2D6BBC60-BE82-4393-95CB-2389F564802B}"/>
                </a:ext>
              </a:extLst>
            </p:cNvPr>
            <p:cNvSpPr/>
            <p:nvPr/>
          </p:nvSpPr>
          <p:spPr>
            <a:xfrm>
              <a:off x="2792361" y="1385455"/>
              <a:ext cx="2212259" cy="9057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xmlns="" id="{C2414F6C-14E9-4C79-BEBF-CA11A9CE61AF}"/>
                </a:ext>
              </a:extLst>
            </p:cNvPr>
            <p:cNvCxnSpPr>
              <a:stCxn id="10" idx="1"/>
              <a:endCxn id="12" idx="3"/>
            </p:cNvCxnSpPr>
            <p:nvPr/>
          </p:nvCxnSpPr>
          <p:spPr>
            <a:xfrm rot="10800000">
              <a:off x="5004621" y="1838312"/>
              <a:ext cx="805635" cy="221672"/>
            </a:xfrm>
            <a:prstGeom prst="bentConnector3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xmlns="" id="{7870C9E1-A924-4795-9644-97F49139CBF1}"/>
                </a:ext>
              </a:extLst>
            </p:cNvPr>
            <p:cNvCxnSpPr>
              <a:stCxn id="11" idx="1"/>
              <a:endCxn id="12" idx="2"/>
            </p:cNvCxnSpPr>
            <p:nvPr/>
          </p:nvCxnSpPr>
          <p:spPr>
            <a:xfrm rot="10800000">
              <a:off x="3898492" y="2291169"/>
              <a:ext cx="1911763" cy="911975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6336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make</a:t>
            </a:r>
            <a:r>
              <a:rPr lang="ko-KR" altLang="en-US" dirty="0"/>
              <a:t> </a:t>
            </a:r>
            <a:r>
              <a:rPr lang="en-US" altLang="ko-KR" dirty="0"/>
              <a:t>shooter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1411" y="733245"/>
            <a:ext cx="9902263" cy="4031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Arial Black" panose="020B0A04020102020204" pitchFamily="34" charset="0"/>
              </a:rPr>
              <a:t>PlayerShooter</a:t>
            </a:r>
            <a:r>
              <a:rPr lang="ko-KR" altLang="en-US" sz="1600" dirty="0">
                <a:latin typeface="Arial Black" panose="020B0A04020102020204" pitchFamily="34" charset="0"/>
              </a:rPr>
              <a:t> </a:t>
            </a:r>
            <a:r>
              <a:rPr lang="en-US" altLang="ko-KR" sz="1600" dirty="0">
                <a:latin typeface="Arial Black" panose="020B0A04020102020204" pitchFamily="34" charset="0"/>
              </a:rPr>
              <a:t>Script</a:t>
            </a:r>
            <a:r>
              <a:rPr lang="ko-KR" altLang="en-US" sz="1600" dirty="0">
                <a:latin typeface="Arial Black" panose="020B0A04020102020204" pitchFamily="34" charset="0"/>
              </a:rPr>
              <a:t>의 구현내용은</a:t>
            </a:r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Arial Black" panose="020B0A04020102020204" pitchFamily="34" charset="0"/>
              </a:rPr>
              <a:t>플레이어 입력에 따라 총을 쏘거나 재장전 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Arial Black" panose="020B0A04020102020204" pitchFamily="34" charset="0"/>
              </a:rPr>
              <a:t>플레이어 캐릭터의 손이 항상 총의 손잡이에 위치하도록 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</a:p>
          <a:p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상태에 따라 애니메이션이 변하고 있기 때문에 캐릭터 손의 위치가 항상 총의 손잡이에 위치하려면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Ani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mator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IK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사용해야 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IK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사용하기 위해서는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Animator Controller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에서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IK Pass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설정이 켜져 있어야 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Animator Component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가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IK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정보를 갱신할 때마다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OnAnimatorIK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메시지가 발생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Script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에서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IK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정보가 갱신될 때마다 자동 실행되는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OnAnimatorIK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() Method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구현하면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IK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어떻게 사용할지 코드로 작성 할 수 있다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6FE192D-ABEC-4B0C-BA10-F9E7CDD24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248" y="2549127"/>
            <a:ext cx="6182588" cy="1143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3F303C9-CC38-4C8B-A0F9-20B53F776989}"/>
              </a:ext>
            </a:extLst>
          </p:cNvPr>
          <p:cNvSpPr/>
          <p:nvPr/>
        </p:nvSpPr>
        <p:spPr>
          <a:xfrm>
            <a:off x="6833419" y="3282372"/>
            <a:ext cx="1150375" cy="237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69E9DF55-0668-4221-8F49-EC5C816EFECE}"/>
              </a:ext>
            </a:extLst>
          </p:cNvPr>
          <p:cNvGrpSpPr/>
          <p:nvPr/>
        </p:nvGrpSpPr>
        <p:grpSpPr>
          <a:xfrm>
            <a:off x="2320115" y="5134442"/>
            <a:ext cx="7544853" cy="1066949"/>
            <a:chOff x="2563312" y="5144275"/>
            <a:chExt cx="7544853" cy="1066949"/>
          </a:xfrm>
        </p:grpSpPr>
        <p:pic>
          <p:nvPicPr>
            <p:cNvPr id="15" name="그림 14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DE9533E8-1EDA-40C4-A5EA-81A639E02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3312" y="5215722"/>
              <a:ext cx="3296110" cy="924054"/>
            </a:xfrm>
            <a:prstGeom prst="rect">
              <a:avLst/>
            </a:prstGeom>
          </p:spPr>
        </p:pic>
        <p:pic>
          <p:nvPicPr>
            <p:cNvPr id="19" name="그림 18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81C2409F-0B9F-47D2-BE62-6E37C2FEA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59422" y="5144275"/>
              <a:ext cx="4248743" cy="1066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4073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make</a:t>
            </a:r>
            <a:r>
              <a:rPr lang="ko-KR" altLang="en-US" dirty="0"/>
              <a:t> </a:t>
            </a:r>
            <a:r>
              <a:rPr lang="en-US" altLang="ko-KR" dirty="0"/>
              <a:t>shooter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1411" y="733245"/>
            <a:ext cx="9902263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Gun Component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할당 받을 변수와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IK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갱신에 사용할 변수들을 선언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Player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의 다른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Component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에 대한 변수 선언</a:t>
            </a: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사용 할 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Animator Component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와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PlayerInput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 Component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에 대한 참조를 가져온다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Component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가 활성화와 비활성화될 때 자동으로 실행된다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3" name="그림 12" descr="개체, 시계이(가) 표시된 사진&#10;&#10;자동 생성된 설명">
            <a:extLst>
              <a:ext uri="{FF2B5EF4-FFF2-40B4-BE49-F238E27FC236}">
                <a16:creationId xmlns:a16="http://schemas.microsoft.com/office/drawing/2014/main" xmlns="" id="{E72415D8-455B-4BB1-A239-E669D0EAB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76" y="1071799"/>
            <a:ext cx="7849695" cy="971686"/>
          </a:xfrm>
          <a:prstGeom prst="rect">
            <a:avLst/>
          </a:prstGeom>
        </p:spPr>
      </p:pic>
      <p:pic>
        <p:nvPicPr>
          <p:cNvPr id="16" name="그림 15" descr="검은색, 어두운, 오렌지, 앉아있는이(가) 표시된 사진&#10;&#10;자동 생성된 설명">
            <a:extLst>
              <a:ext uri="{FF2B5EF4-FFF2-40B4-BE49-F238E27FC236}">
                <a16:creationId xmlns:a16="http://schemas.microsoft.com/office/drawing/2014/main" xmlns="" id="{DD8D6193-7687-4ED1-9A8E-194FD55E4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76" y="2544737"/>
            <a:ext cx="5820587" cy="514422"/>
          </a:xfrm>
          <a:prstGeom prst="rect">
            <a:avLst/>
          </a:prstGeom>
        </p:spPr>
      </p:pic>
      <p:pic>
        <p:nvPicPr>
          <p:cNvPr id="18" name="그림 17" descr="검은색, 사진, 앉아있는, 표지판이(가) 표시된 사진&#10;&#10;자동 생성된 설명">
            <a:extLst>
              <a:ext uri="{FF2B5EF4-FFF2-40B4-BE49-F238E27FC236}">
                <a16:creationId xmlns:a16="http://schemas.microsoft.com/office/drawing/2014/main" xmlns="" id="{4CD8E4F4-28D3-4BF6-B116-F4A1CCBA7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676" y="3525293"/>
            <a:ext cx="4673189" cy="123982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D67563E-2CCA-4951-AC67-7AD618ADA36F}"/>
              </a:ext>
            </a:extLst>
          </p:cNvPr>
          <p:cNvGrpSpPr/>
          <p:nvPr/>
        </p:nvGrpSpPr>
        <p:grpSpPr>
          <a:xfrm>
            <a:off x="1137676" y="5231252"/>
            <a:ext cx="9198196" cy="1181265"/>
            <a:chOff x="1137675" y="5177706"/>
            <a:chExt cx="9198196" cy="1181265"/>
          </a:xfrm>
        </p:grpSpPr>
        <p:pic>
          <p:nvPicPr>
            <p:cNvPr id="22" name="그림 21" descr="시계, 검은색, 오렌지, 탑재이(가) 표시된 사진&#10;&#10;자동 생성된 설명">
              <a:extLst>
                <a:ext uri="{FF2B5EF4-FFF2-40B4-BE49-F238E27FC236}">
                  <a16:creationId xmlns:a16="http://schemas.microsoft.com/office/drawing/2014/main" xmlns="" id="{9CEFB18B-38F8-4EC2-A4B4-10818E4D4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7675" y="5177706"/>
              <a:ext cx="4221567" cy="1181264"/>
            </a:xfrm>
            <a:prstGeom prst="rect">
              <a:avLst/>
            </a:prstGeom>
          </p:spPr>
        </p:pic>
        <p:pic>
          <p:nvPicPr>
            <p:cNvPr id="24" name="그림 23" descr="검은색, 오렌지, 쥐고있는, 빨간색이(가) 표시된 사진&#10;&#10;자동 생성된 설명">
              <a:extLst>
                <a:ext uri="{FF2B5EF4-FFF2-40B4-BE49-F238E27FC236}">
                  <a16:creationId xmlns:a16="http://schemas.microsoft.com/office/drawing/2014/main" xmlns="" id="{BFA672CF-8B11-4262-B8CD-58B20E25C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0865" y="5177706"/>
              <a:ext cx="4525006" cy="1181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5859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make</a:t>
            </a:r>
            <a:r>
              <a:rPr lang="ko-KR" altLang="en-US" dirty="0"/>
              <a:t> </a:t>
            </a:r>
            <a:r>
              <a:rPr lang="en-US" altLang="ko-KR" dirty="0"/>
              <a:t>shooter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1411" y="733245"/>
            <a:ext cx="99022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PlayerInput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을 통해 발사 상태를 감지하면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gun.Fire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()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실행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재장전 입력을 감지하면 </a:t>
            </a:r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gun.Reload</a:t>
            </a: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를 실행하여 총을 재장전 한다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그림 2" descr="앉아있는, 검은색, 쥐고있는, 테이블이(가) 표시된 사진&#10;&#10;자동 생성된 설명">
            <a:extLst>
              <a:ext uri="{FF2B5EF4-FFF2-40B4-BE49-F238E27FC236}">
                <a16:creationId xmlns:a16="http://schemas.microsoft.com/office/drawing/2014/main" xmlns="" id="{30FE494B-E5F3-46F2-93FD-184FD30FB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76" y="1318020"/>
            <a:ext cx="4410691" cy="1886213"/>
          </a:xfrm>
          <a:prstGeom prst="rect">
            <a:avLst/>
          </a:prstGeom>
        </p:spPr>
      </p:pic>
      <p:pic>
        <p:nvPicPr>
          <p:cNvPr id="6" name="그림 5" descr="쥐고있는, 방, 남자, 비디오이(가) 표시된 사진&#10;&#10;자동 생성된 설명">
            <a:extLst>
              <a:ext uri="{FF2B5EF4-FFF2-40B4-BE49-F238E27FC236}">
                <a16:creationId xmlns:a16="http://schemas.microsoft.com/office/drawing/2014/main" xmlns="" id="{411DE205-509D-49A1-8645-B5AA80B29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154" y="3204233"/>
            <a:ext cx="5058481" cy="2057687"/>
          </a:xfrm>
          <a:prstGeom prst="rect">
            <a:avLst/>
          </a:prstGeom>
        </p:spPr>
      </p:pic>
      <p:pic>
        <p:nvPicPr>
          <p:cNvPr id="9" name="그림 8" descr="시계, 개체, 공, 녹색이(가) 표시된 사진&#10;&#10;자동 생성된 설명">
            <a:extLst>
              <a:ext uri="{FF2B5EF4-FFF2-40B4-BE49-F238E27FC236}">
                <a16:creationId xmlns:a16="http://schemas.microsoft.com/office/drawing/2014/main" xmlns="" id="{D6095068-17F2-4594-A195-063502121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154" y="5261920"/>
            <a:ext cx="2010056" cy="533474"/>
          </a:xfrm>
          <a:prstGeom prst="rect">
            <a:avLst/>
          </a:prstGeom>
        </p:spPr>
      </p:pic>
      <p:pic>
        <p:nvPicPr>
          <p:cNvPr id="17" name="그림 16" descr="앉아있는, 쥐고있는, 화면, 빨간색이(가) 표시된 사진&#10;&#10;자동 생성된 설명">
            <a:extLst>
              <a:ext uri="{FF2B5EF4-FFF2-40B4-BE49-F238E27FC236}">
                <a16:creationId xmlns:a16="http://schemas.microsoft.com/office/drawing/2014/main" xmlns="" id="{456D4CE2-89DB-4B6D-B585-0E8E2F43A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5210" y="5261920"/>
            <a:ext cx="5882556" cy="137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78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make</a:t>
            </a:r>
            <a:r>
              <a:rPr lang="ko-KR" altLang="en-US" dirty="0"/>
              <a:t> </a:t>
            </a:r>
            <a:r>
              <a:rPr lang="en-US" altLang="ko-KR" dirty="0"/>
              <a:t>shooter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1411" y="733245"/>
            <a:ext cx="990226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Arial Black" panose="020B0A04020102020204" pitchFamily="34" charset="0"/>
                <a:sym typeface="Wingdings" panose="05000000000000000000" pitchFamily="2" charset="2"/>
              </a:rPr>
              <a:t>OnAnimatorIK</a:t>
            </a:r>
            <a:r>
              <a:rPr lang="en-US" altLang="ko-KR" sz="1600" dirty="0">
                <a:latin typeface="Arial Black" panose="020B0A04020102020204" pitchFamily="34" charset="0"/>
                <a:sym typeface="Wingdings" panose="05000000000000000000" pitchFamily="2" charset="2"/>
              </a:rPr>
              <a:t>()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총을 상체와 함께 흔들기</a:t>
            </a: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anose="020B0A04020102020204" pitchFamily="34" charset="0"/>
                <a:sym typeface="Wingdings" panose="05000000000000000000" pitchFamily="2" charset="2"/>
              </a:rPr>
              <a:t>캐릭터의 양손을 총의 양쪽 손잡이에 위치시키기</a:t>
            </a:r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</p:txBody>
      </p:sp>
      <p:pic>
        <p:nvPicPr>
          <p:cNvPr id="6" name="그림 5" descr="실외, 테이블, 앉아있는, 노트북이(가) 표시된 사진&#10;&#10;자동 생성된 설명">
            <a:extLst>
              <a:ext uri="{FF2B5EF4-FFF2-40B4-BE49-F238E27FC236}">
                <a16:creationId xmlns:a16="http://schemas.microsoft.com/office/drawing/2014/main" xmlns="" id="{88E23B74-D7CE-43C5-A733-69C9ADD3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76" y="1564242"/>
            <a:ext cx="923101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68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make</a:t>
            </a:r>
            <a:r>
              <a:rPr lang="ko-KR" altLang="en-US" dirty="0"/>
              <a:t> </a:t>
            </a:r>
            <a:r>
              <a:rPr lang="en-US" altLang="ko-KR" dirty="0"/>
              <a:t>shooter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1411" y="733245"/>
            <a:ext cx="9902263" cy="48936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오른쪽 팔꿈치를 위치를 찾아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gunPivot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의 위치로 사용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Animator Component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의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GetIKHintPosition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() Method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는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AvatarIKHint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 Type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으로 부위를 입력 받아 해당 부위 의 현재 위치를 가져온다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AvatarIKHint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 Type</a:t>
            </a:r>
          </a:p>
          <a:p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AvatarIKHint.Leftlbow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AvatarIKHInt.Rightlbow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AvatarIKHint.LeftKnee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AvatarIKHint.RightKnee</a:t>
            </a:r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캐릭터의 왼손의 위치와 회전을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leftHandMount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의 위치와 회전으로 변경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왼손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IK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에 대한 위치와 회전 가중치를 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1.0(100%)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으로 변경</a:t>
            </a:r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IK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대상의 가중치를 설정할 때 위치는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SetIKPositionWeight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(), 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회전은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SetIKRotationWeight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()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를 사용</a:t>
            </a:r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왼손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IK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의 목표위치와 회전을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leftHandMount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의 위치와 회전으로 지정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.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SetIKPosition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(),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SetIKRotation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()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 사용</a:t>
            </a:r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AvatarIKGoal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 Type</a:t>
            </a:r>
          </a:p>
          <a:p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AvatarIKGoal.LeftHand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AvatarIKGoal.RightHand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AvatarIKLeftFoot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400" dirty="0" err="1">
                <a:latin typeface="Arial Black" panose="020B0A04020102020204" pitchFamily="34" charset="0"/>
                <a:sym typeface="Wingdings" panose="05000000000000000000" pitchFamily="2" charset="2"/>
              </a:rPr>
              <a:t>AvatarIKRightFoot</a:t>
            </a:r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B1BBBA7-ED12-4232-9775-9CC0EFABC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76" y="1022637"/>
            <a:ext cx="7829550" cy="666750"/>
          </a:xfrm>
          <a:prstGeom prst="rect">
            <a:avLst/>
          </a:prstGeom>
        </p:spPr>
      </p:pic>
      <p:pic>
        <p:nvPicPr>
          <p:cNvPr id="8" name="그림 7" descr="병, 사진, 앉아있는, 테이블이(가) 표시된 사진&#10;&#10;자동 생성된 설명">
            <a:extLst>
              <a:ext uri="{FF2B5EF4-FFF2-40B4-BE49-F238E27FC236}">
                <a16:creationId xmlns:a16="http://schemas.microsoft.com/office/drawing/2014/main" xmlns="" id="{6C94BC3D-F2CC-4F05-8D49-C3D6F1C2D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76" y="3835383"/>
            <a:ext cx="7667625" cy="1247775"/>
          </a:xfrm>
          <a:prstGeom prst="rect">
            <a:avLst/>
          </a:prstGeom>
        </p:spPr>
      </p:pic>
      <p:pic>
        <p:nvPicPr>
          <p:cNvPr id="10" name="그림 9" descr="병, 앉아있는, 컴퓨터, 책이(가) 표시된 사진&#10;&#10;자동 생성된 설명">
            <a:extLst>
              <a:ext uri="{FF2B5EF4-FFF2-40B4-BE49-F238E27FC236}">
                <a16:creationId xmlns:a16="http://schemas.microsoft.com/office/drawing/2014/main" xmlns="" id="{9F22895F-DA3E-47AC-AF0A-332F19193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676" y="5565440"/>
            <a:ext cx="78009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88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make</a:t>
            </a:r>
            <a:r>
              <a:rPr lang="ko-KR" altLang="en-US" dirty="0"/>
              <a:t> </a:t>
            </a:r>
            <a:r>
              <a:rPr lang="en-US" altLang="ko-KR" dirty="0"/>
              <a:t>shooter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1411" y="733245"/>
            <a:ext cx="990226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Field 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채우기</a:t>
            </a:r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6CA0E616-0365-4759-AC12-EACB2CCB2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733" y="2593461"/>
            <a:ext cx="7672669" cy="4258331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D63E8FCF-FD41-4AED-844D-3DE4E68904F2}"/>
              </a:ext>
            </a:extLst>
          </p:cNvPr>
          <p:cNvGrpSpPr/>
          <p:nvPr/>
        </p:nvGrpSpPr>
        <p:grpSpPr>
          <a:xfrm>
            <a:off x="1336346" y="1041022"/>
            <a:ext cx="8752391" cy="1524213"/>
            <a:chOff x="1140750" y="1063534"/>
            <a:chExt cx="8752391" cy="1524213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1BB553F7-0097-41D7-B066-1A03DD0F5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1411" y="1063534"/>
              <a:ext cx="3286584" cy="1524213"/>
            </a:xfrm>
            <a:prstGeom prst="rect">
              <a:avLst/>
            </a:prstGeom>
          </p:spPr>
        </p:pic>
        <p:pic>
          <p:nvPicPr>
            <p:cNvPr id="9" name="그림 8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7D8BB143-9F2A-47CF-A4C0-CB75E9822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34872" y="1292165"/>
              <a:ext cx="4258269" cy="106694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FAB416BF-D2D5-4052-B12C-29D0E1EDC3B0}"/>
                </a:ext>
              </a:extLst>
            </p:cNvPr>
            <p:cNvSpPr/>
            <p:nvPr/>
          </p:nvSpPr>
          <p:spPr>
            <a:xfrm>
              <a:off x="7315200" y="1574498"/>
              <a:ext cx="2379406" cy="6869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E9558531-37EF-4CF6-BF66-9495E25F5EEE}"/>
                </a:ext>
              </a:extLst>
            </p:cNvPr>
            <p:cNvSpPr/>
            <p:nvPr/>
          </p:nvSpPr>
          <p:spPr>
            <a:xfrm>
              <a:off x="1140750" y="1344701"/>
              <a:ext cx="3286584" cy="3077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6146A335-97F0-47D3-BA13-F2B5CD9FD5AA}"/>
                </a:ext>
              </a:extLst>
            </p:cNvPr>
            <p:cNvSpPr/>
            <p:nvPr/>
          </p:nvSpPr>
          <p:spPr>
            <a:xfrm>
              <a:off x="1140750" y="1773345"/>
              <a:ext cx="3286584" cy="3077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xmlns="" id="{97EC531E-8112-4316-A176-DCB55C4EACC1}"/>
                </a:ext>
              </a:extLst>
            </p:cNvPr>
            <p:cNvCxnSpPr>
              <a:stCxn id="14" idx="3"/>
              <a:endCxn id="13" idx="1"/>
            </p:cNvCxnSpPr>
            <p:nvPr/>
          </p:nvCxnSpPr>
          <p:spPr>
            <a:xfrm>
              <a:off x="4427334" y="1498590"/>
              <a:ext cx="2887866" cy="419369"/>
            </a:xfrm>
            <a:prstGeom prst="bentConnector3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xmlns="" id="{E15EB147-19E5-4087-91FF-5CE32C2C8F2F}"/>
                </a:ext>
              </a:extLst>
            </p:cNvPr>
            <p:cNvCxnSpPr>
              <a:cxnSpLocks/>
              <a:stCxn id="15" idx="2"/>
              <a:endCxn id="13" idx="2"/>
            </p:cNvCxnSpPr>
            <p:nvPr/>
          </p:nvCxnSpPr>
          <p:spPr>
            <a:xfrm rot="16200000" flipH="1">
              <a:off x="5554324" y="-689161"/>
              <a:ext cx="180297" cy="5720861"/>
            </a:xfrm>
            <a:prstGeom prst="bentConnector3">
              <a:avLst>
                <a:gd name="adj1" fmla="val 226791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6862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1027" y="3036498"/>
            <a:ext cx="9905998" cy="733245"/>
          </a:xfrm>
        </p:spPr>
        <p:txBody>
          <a:bodyPr/>
          <a:lstStyle/>
          <a:p>
            <a:pPr algn="ctr"/>
            <a:r>
              <a:rPr lang="en-US" altLang="ko-KR" dirty="0"/>
              <a:t>C# </a:t>
            </a:r>
            <a:r>
              <a:rPr lang="ko-KR" altLang="en-US" dirty="0"/>
              <a:t>인터페이스를 이용한 </a:t>
            </a:r>
            <a:r>
              <a:rPr lang="en-US" altLang="ko-KR" dirty="0"/>
              <a:t>Damage </a:t>
            </a:r>
            <a:r>
              <a:rPr lang="ko-KR" altLang="en-US" dirty="0"/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309281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1. C#</a:t>
            </a:r>
            <a:r>
              <a:rPr lang="ko-KR" altLang="en-US" dirty="0"/>
              <a:t> </a:t>
            </a:r>
            <a:r>
              <a:rPr lang="en-US" altLang="ko-KR" dirty="0" err="1"/>
              <a:t>INterface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1657" y="732225"/>
            <a:ext cx="9902263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itchFamily="34" charset="0"/>
              </a:rPr>
              <a:t>외부와 통신하는 공개 통로 이며 통로는 규격이다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lvl="1"/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통로의 규격은 강제하지만 그 아래에 어떤 일이 일어날지는 결정하지 않는다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USB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인터페이스를 생각해보면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USB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인터페이스를 가진 장비라면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USB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슬롯에 꽂아서 데이터를 주고 받을 수 있다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하지만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USB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로 연결된 장비 내부에서 일어나는 일은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USB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인터페이스 그 자체와는 상관없다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 Black" pitchFamily="34" charset="0"/>
              </a:rPr>
              <a:t>인터페이스에 의해 선언된 </a:t>
            </a:r>
            <a:r>
              <a:rPr lang="en-US" altLang="ko-KR" sz="1600" dirty="0">
                <a:latin typeface="Arial Black" pitchFamily="34" charset="0"/>
              </a:rPr>
              <a:t>Method</a:t>
            </a:r>
            <a:r>
              <a:rPr lang="ko-KR" altLang="en-US" sz="1600" dirty="0">
                <a:latin typeface="Arial Black" pitchFamily="34" charset="0"/>
              </a:rPr>
              <a:t>는 인터페이스를 사용하는 객체에서 반드시 구현해 줘야 한다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</p:txBody>
      </p:sp>
      <p:pic>
        <p:nvPicPr>
          <p:cNvPr id="6" name="그림 5" descr="앉아있는, 검은색, 테이블, 하얀색이(가) 표시된 사진&#10;&#10;자동 생성된 설명">
            <a:extLst>
              <a:ext uri="{FF2B5EF4-FFF2-40B4-BE49-F238E27FC236}">
                <a16:creationId xmlns:a16="http://schemas.microsoft.com/office/drawing/2014/main" xmlns="" id="{61F26DCF-AB45-400A-831D-FFB149869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68" y="2298090"/>
            <a:ext cx="4947920" cy="2069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46E2C47-21EF-485A-9243-93E4042E9423}"/>
              </a:ext>
            </a:extLst>
          </p:cNvPr>
          <p:cNvSpPr txBox="1"/>
          <p:nvPr/>
        </p:nvSpPr>
        <p:spPr>
          <a:xfrm>
            <a:off x="6092787" y="2301885"/>
            <a:ext cx="4947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Item</a:t>
            </a:r>
            <a:r>
              <a:rPr lang="ko-KR" altLang="en-US" sz="1400" dirty="0">
                <a:latin typeface="Arial Black" panose="020B0A04020102020204" pitchFamily="34" charset="0"/>
              </a:rPr>
              <a:t> 습득을 위해 </a:t>
            </a:r>
            <a:r>
              <a:rPr lang="en-US" altLang="ko-KR" sz="1400" dirty="0">
                <a:latin typeface="Arial Black" panose="020B0A04020102020204" pitchFamily="34" charset="0"/>
              </a:rPr>
              <a:t>Item Object</a:t>
            </a:r>
            <a:r>
              <a:rPr lang="ko-KR" altLang="en-US" sz="1400" dirty="0">
                <a:latin typeface="Arial Black" panose="020B0A04020102020204" pitchFamily="34" charset="0"/>
              </a:rPr>
              <a:t>들과 충돌한 상황 에서 각 어떤 </a:t>
            </a:r>
            <a:r>
              <a:rPr lang="en-US" altLang="ko-KR" sz="1400" dirty="0">
                <a:latin typeface="Arial Black" panose="020B0A04020102020204" pitchFamily="34" charset="0"/>
              </a:rPr>
              <a:t>Item Object</a:t>
            </a:r>
            <a:r>
              <a:rPr lang="ko-KR" altLang="en-US" sz="1400" dirty="0">
                <a:latin typeface="Arial Black" panose="020B0A04020102020204" pitchFamily="34" charset="0"/>
              </a:rPr>
              <a:t>와 충돌했는지 파악해서 </a:t>
            </a:r>
            <a:r>
              <a:rPr lang="en-US" altLang="ko-KR" sz="1400" dirty="0">
                <a:latin typeface="Arial Black" panose="020B0A04020102020204" pitchFamily="34" charset="0"/>
              </a:rPr>
              <a:t>Method</a:t>
            </a:r>
            <a:r>
              <a:rPr lang="ko-KR" altLang="en-US" sz="1400" dirty="0">
                <a:latin typeface="Arial Black" panose="020B0A04020102020204" pitchFamily="34" charset="0"/>
              </a:rPr>
              <a:t>를 실행해줘야 한다</a:t>
            </a:r>
            <a:r>
              <a:rPr lang="en-US" altLang="ko-KR" sz="1400" dirty="0">
                <a:latin typeface="Arial Black" panose="020B0A04020102020204" pitchFamily="34" charset="0"/>
              </a:rPr>
              <a:t>.	</a:t>
            </a:r>
          </a:p>
          <a:p>
            <a:pPr lvl="1"/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상속을 이용해서 간단하게 해결할 수 있을 것 같지 만 이미 </a:t>
            </a:r>
            <a:r>
              <a:rPr lang="en-US" altLang="ko-KR" sz="1400" dirty="0">
                <a:latin typeface="Arial Black" panose="020B0A04020102020204" pitchFamily="34" charset="0"/>
                <a:sym typeface="Wingdings" panose="05000000000000000000" pitchFamily="2" charset="2"/>
              </a:rPr>
              <a:t>Unity Class</a:t>
            </a:r>
            <a:r>
              <a:rPr lang="ko-KR" altLang="en-US" sz="1400" dirty="0">
                <a:latin typeface="Arial Black" panose="020B0A04020102020204" pitchFamily="34" charset="0"/>
                <a:sym typeface="Wingdings" panose="05000000000000000000" pitchFamily="2" charset="2"/>
              </a:rPr>
              <a:t>는 </a:t>
            </a:r>
            <a:r>
              <a:rPr lang="en-US" altLang="ko-KR" sz="1400" dirty="0" err="1">
                <a:latin typeface="Arial Black" panose="020B0A04020102020204" pitchFamily="34" charset="0"/>
              </a:rPr>
              <a:t>MonoBehaviour</a:t>
            </a:r>
            <a:r>
              <a:rPr lang="ko-KR" altLang="en-US" sz="1400" dirty="0">
                <a:latin typeface="Arial Black" panose="020B0A04020102020204" pitchFamily="34" charset="0"/>
              </a:rPr>
              <a:t>를 상속 하는 </a:t>
            </a:r>
            <a:r>
              <a:rPr lang="en-US" altLang="ko-KR" sz="1400" dirty="0">
                <a:latin typeface="Arial Black" panose="020B0A04020102020204" pitchFamily="34" charset="0"/>
              </a:rPr>
              <a:t>Component</a:t>
            </a:r>
            <a:r>
              <a:rPr lang="ko-KR" altLang="en-US" sz="1400" dirty="0">
                <a:latin typeface="Arial Black" panose="020B0A04020102020204" pitchFamily="34" charset="0"/>
              </a:rPr>
              <a:t>들이다</a:t>
            </a:r>
            <a:r>
              <a:rPr lang="en-US" altLang="ko-KR" sz="1400" dirty="0">
                <a:latin typeface="Arial Black" panose="020B0A04020102020204" pitchFamily="34" charset="0"/>
              </a:rPr>
              <a:t>. C#</a:t>
            </a:r>
            <a:r>
              <a:rPr lang="ko-KR" altLang="en-US" sz="1400" dirty="0">
                <a:latin typeface="Arial Black" panose="020B0A04020102020204" pitchFamily="34" charset="0"/>
              </a:rPr>
              <a:t>은 다중상속 중 여러 부모를 가지는 상속이 불가능 하기 때문에 이렇게 구현하게 된다</a:t>
            </a:r>
            <a:r>
              <a:rPr lang="en-US" altLang="ko-KR" sz="1400" dirty="0">
                <a:latin typeface="Arial Black" panose="020B0A04020102020204" pitchFamily="34" charset="0"/>
              </a:rPr>
              <a:t>.</a:t>
            </a:r>
            <a:endParaRPr lang="en-US" altLang="ko-KR" sz="1400" dirty="0">
              <a:latin typeface="Arial Black" panose="020B0A04020102020204" pitchFamily="34" charset="0"/>
              <a:sym typeface="Wingdings" panose="05000000000000000000" pitchFamily="2" charset="2"/>
            </a:endParaRPr>
          </a:p>
        </p:txBody>
      </p:sp>
      <p:pic>
        <p:nvPicPr>
          <p:cNvPr id="10" name="그림 9" descr="앉아있는, 검은색, 쥐고있는, 은색이(가) 표시된 사진&#10;&#10;자동 생성된 설명">
            <a:extLst>
              <a:ext uri="{FF2B5EF4-FFF2-40B4-BE49-F238E27FC236}">
                <a16:creationId xmlns:a16="http://schemas.microsoft.com/office/drawing/2014/main" xmlns="" id="{4DF8334D-82F5-49B4-8EE2-E5BB482A0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088" y="4054131"/>
            <a:ext cx="4951777" cy="1343444"/>
          </a:xfrm>
          <a:prstGeom prst="rect">
            <a:avLst/>
          </a:prstGeom>
        </p:spPr>
      </p:pic>
      <p:pic>
        <p:nvPicPr>
          <p:cNvPr id="12" name="그림 11" descr="측정기, 오렌지, 시계, 쥐고있는이(가) 표시된 사진&#10;&#10;자동 생성된 설명">
            <a:extLst>
              <a:ext uri="{FF2B5EF4-FFF2-40B4-BE49-F238E27FC236}">
                <a16:creationId xmlns:a16="http://schemas.microsoft.com/office/drawing/2014/main" xmlns="" id="{91CF9726-3CD9-4FAD-AF1A-389F2B59B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292" y="4367784"/>
            <a:ext cx="4947920" cy="1033814"/>
          </a:xfrm>
          <a:prstGeom prst="rect">
            <a:avLst/>
          </a:prstGeom>
        </p:spPr>
      </p:pic>
      <p:pic>
        <p:nvPicPr>
          <p:cNvPr id="14" name="그림 13" descr="검은색, 화면, 쥐고있는, 거리이(가) 표시된 사진&#10;&#10;자동 생성된 설명">
            <a:extLst>
              <a:ext uri="{FF2B5EF4-FFF2-40B4-BE49-F238E27FC236}">
                <a16:creationId xmlns:a16="http://schemas.microsoft.com/office/drawing/2014/main" xmlns="" id="{3757AFF7-6E40-4164-9C78-E018EEB23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292" y="5397574"/>
            <a:ext cx="3491828" cy="1456402"/>
          </a:xfrm>
          <a:prstGeom prst="rect">
            <a:avLst/>
          </a:prstGeom>
        </p:spPr>
      </p:pic>
      <p:pic>
        <p:nvPicPr>
          <p:cNvPr id="16" name="그림 15" descr="화면, 앉아있는, 쥐고있는, 테이블이(가) 표시된 사진&#10;&#10;자동 생성된 설명">
            <a:extLst>
              <a:ext uri="{FF2B5EF4-FFF2-40B4-BE49-F238E27FC236}">
                <a16:creationId xmlns:a16="http://schemas.microsoft.com/office/drawing/2014/main" xmlns="" id="{BF2C72AC-419A-4FDC-9431-C5B43AFFF2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120" y="5386733"/>
            <a:ext cx="3350506" cy="146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9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IDamageable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77DBCAF-D8DD-4941-9312-20BEF951E6A8}"/>
              </a:ext>
            </a:extLst>
          </p:cNvPr>
          <p:cNvSpPr txBox="1"/>
          <p:nvPr/>
        </p:nvSpPr>
        <p:spPr>
          <a:xfrm>
            <a:off x="1141657" y="732225"/>
            <a:ext cx="9902263" cy="55092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rial Black" pitchFamily="34" charset="0"/>
              </a:rPr>
              <a:t>IDamageable</a:t>
            </a:r>
            <a:r>
              <a:rPr lang="ko-KR" altLang="en-US" sz="1600" dirty="0">
                <a:latin typeface="Arial Black" pitchFamily="34" charset="0"/>
              </a:rPr>
              <a:t> 인터페이스를 상속하는 클래스는 </a:t>
            </a:r>
            <a:r>
              <a:rPr lang="en-US" altLang="ko-KR" sz="1600" dirty="0" err="1">
                <a:latin typeface="Arial Black" pitchFamily="34" charset="0"/>
              </a:rPr>
              <a:t>OnDamage</a:t>
            </a:r>
            <a:r>
              <a:rPr lang="en-US" altLang="ko-KR" sz="1600" dirty="0">
                <a:latin typeface="Arial Black" pitchFamily="34" charset="0"/>
              </a:rPr>
              <a:t>() Method</a:t>
            </a:r>
            <a:r>
              <a:rPr lang="ko-KR" altLang="en-US" sz="1600" dirty="0">
                <a:latin typeface="Arial Black" pitchFamily="34" charset="0"/>
              </a:rPr>
              <a:t>를 반드시 구현해야 한다</a:t>
            </a:r>
            <a:r>
              <a:rPr lang="en-US" altLang="ko-KR" sz="1600" dirty="0">
                <a:latin typeface="Arial Black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Damage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받아서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OnDamage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사용해야할 필요성이 있는 모든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Componet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들은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IDamageable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상속 시킨다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Player, Enemy(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기본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보스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새로운 타입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…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등등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각각의 데미지 계산이 다를 수 있기 때문에 각자의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Damage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구현부에서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Damage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구현하게 한다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Damage :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데미지 크기</a:t>
            </a: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hitPoint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: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공격당한 위치</a:t>
            </a: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hitNormal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 :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공격당한 표면의 방향</a:t>
            </a: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3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가지 매개변수들로 알 수 있는 건 받은 데미지 이외에 맞은 위치와 맞은 방향의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Normal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을 이용해 이펙트의 위치와 이펙트가 보여지는 방향을 나타내기 위해서 이다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공격자에게 공격을 당하면 자신의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Data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가지고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Damage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계산을 하면 될 것이다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Ex)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속성의 상성이 필요하다면 속성을 설정하고 속성값도 매개변수로 받아서 자신의 속성과 상성을 계산하거나 무기의 속성으로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Damage Type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을 적용하거나 공격타입으로 물리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마법으로 상성을 맞춰주는 형식으로 사용할 수 있다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그림 2" descr="시계, 모니터, 화면, 측정기이(가) 표시된 사진&#10;&#10;자동 생성된 설명">
            <a:extLst>
              <a:ext uri="{FF2B5EF4-FFF2-40B4-BE49-F238E27FC236}">
                <a16:creationId xmlns:a16="http://schemas.microsoft.com/office/drawing/2014/main" xmlns="" id="{9F66FC72-AC76-4065-BC69-D5DF75AB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053206"/>
            <a:ext cx="9902263" cy="140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34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Gun Object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77DBCAF-D8DD-4941-9312-20BEF951E6A8}"/>
              </a:ext>
            </a:extLst>
          </p:cNvPr>
          <p:cNvSpPr txBox="1"/>
          <p:nvPr/>
        </p:nvSpPr>
        <p:spPr>
          <a:xfrm>
            <a:off x="1141657" y="732225"/>
            <a:ext cx="9902263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sym typeface="Wingdings" panose="05000000000000000000" pitchFamily="2" charset="2"/>
              </a:rPr>
              <a:t>Gun </a:t>
            </a:r>
            <a:r>
              <a:rPr lang="en-US" altLang="ko-KR" sz="16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sym typeface="Wingdings" panose="05000000000000000000" pitchFamily="2" charset="2"/>
              </a:rPr>
              <a:t>GameObject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sym typeface="Wingdings" panose="05000000000000000000" pitchFamily="2" charset="2"/>
              </a:rPr>
              <a:t>준비하기</a:t>
            </a:r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Arial Black" pitchFamily="34" charset="0"/>
                <a:sym typeface="Wingdings" panose="05000000000000000000" pitchFamily="2" charset="2"/>
              </a:rPr>
              <a:t>하이어라키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창에서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Player Character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마우스 오른쪽 클릭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&gt; Create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Empty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클릭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생성된 자식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GameObject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의 이름을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Gun Pivot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으로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위치를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(0, 1, 0.5)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변경한다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Prefabs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폴더의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Gun Prefab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을 </a:t>
            </a:r>
            <a:r>
              <a:rPr lang="ko-KR" altLang="en-US" sz="1600" dirty="0" err="1">
                <a:latin typeface="Arial Black" pitchFamily="34" charset="0"/>
                <a:sym typeface="Wingdings" panose="05000000000000000000" pitchFamily="2" charset="2"/>
              </a:rPr>
              <a:t>하이어라키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창의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Gun Pivot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으로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Drag &amp; Drop,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생성된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Gun Game Object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의 위치를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(-0.2, -0.44, 0.17)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로 변경</a:t>
            </a: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C8D1B438-DB05-46DC-9EFE-17C337792475}"/>
              </a:ext>
            </a:extLst>
          </p:cNvPr>
          <p:cNvGrpSpPr/>
          <p:nvPr/>
        </p:nvGrpSpPr>
        <p:grpSpPr>
          <a:xfrm>
            <a:off x="2282922" y="2413215"/>
            <a:ext cx="7626156" cy="4285801"/>
            <a:chOff x="2279710" y="2562536"/>
            <a:chExt cx="7626156" cy="428580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50DF61E5-15B8-434B-B7DF-CDFB4C580A8B}"/>
                </a:ext>
              </a:extLst>
            </p:cNvPr>
            <p:cNvGrpSpPr/>
            <p:nvPr/>
          </p:nvGrpSpPr>
          <p:grpSpPr>
            <a:xfrm>
              <a:off x="2279710" y="2562536"/>
              <a:ext cx="7626156" cy="4202057"/>
              <a:chOff x="1138169" y="2048925"/>
              <a:chExt cx="7626156" cy="4202057"/>
            </a:xfrm>
          </p:grpSpPr>
          <p:pic>
            <p:nvPicPr>
              <p:cNvPr id="6" name="그림 5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xmlns="" id="{46E7755D-8EE4-42A6-95FC-8258D123E2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8169" y="2055665"/>
                <a:ext cx="3453496" cy="2701524"/>
              </a:xfrm>
              <a:prstGeom prst="rect">
                <a:avLst/>
              </a:prstGeom>
            </p:spPr>
          </p:pic>
          <p:pic>
            <p:nvPicPr>
              <p:cNvPr id="14" name="그림 1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xmlns="" id="{E1977889-794E-4DDC-9615-60438BB900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86773" y="2048925"/>
                <a:ext cx="4163006" cy="1362265"/>
              </a:xfrm>
              <a:prstGeom prst="rect">
                <a:avLst/>
              </a:prstGeom>
            </p:spPr>
          </p:pic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xmlns="" id="{9E23CFA9-CCB2-43D9-8F11-2A46E945CF32}"/>
                  </a:ext>
                </a:extLst>
              </p:cNvPr>
              <p:cNvGrpSpPr/>
              <p:nvPr/>
            </p:nvGrpSpPr>
            <p:grpSpPr>
              <a:xfrm>
                <a:off x="1138170" y="4757188"/>
                <a:ext cx="3453495" cy="1493794"/>
                <a:chOff x="4677200" y="3456035"/>
                <a:chExt cx="3362794" cy="1602299"/>
              </a:xfrm>
            </p:grpSpPr>
            <p:pic>
              <p:nvPicPr>
                <p:cNvPr id="16" name="그림 15" descr="조류이(가) 표시된 사진&#10;&#10;자동 생성된 설명">
                  <a:extLst>
                    <a:ext uri="{FF2B5EF4-FFF2-40B4-BE49-F238E27FC236}">
                      <a16:creationId xmlns:a16="http://schemas.microsoft.com/office/drawing/2014/main" xmlns="" id="{AF8DD805-45D0-4875-BF45-8151727B3F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81963" y="4075246"/>
                  <a:ext cx="3353268" cy="983088"/>
                </a:xfrm>
                <a:prstGeom prst="rect">
                  <a:avLst/>
                </a:prstGeom>
              </p:spPr>
            </p:pic>
            <p:pic>
              <p:nvPicPr>
                <p:cNvPr id="18" name="그림 17" descr="스크린샷이(가) 표시된 사진&#10;&#10;자동 생성된 설명">
                  <a:extLst>
                    <a:ext uri="{FF2B5EF4-FFF2-40B4-BE49-F238E27FC236}">
                      <a16:creationId xmlns:a16="http://schemas.microsoft.com/office/drawing/2014/main" xmlns="" id="{B7FF1BDF-E819-4739-B14F-51E74244F9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77200" y="3456035"/>
                  <a:ext cx="3362794" cy="808869"/>
                </a:xfrm>
                <a:prstGeom prst="rect">
                  <a:avLst/>
                </a:prstGeom>
              </p:spPr>
            </p:pic>
          </p:grpSp>
          <p:pic>
            <p:nvPicPr>
              <p:cNvPr id="21" name="그림 20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xmlns="" id="{53493340-A8A4-4547-8D4C-58FCDCCA3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1793" y="3411190"/>
                <a:ext cx="4172532" cy="1352739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8CCF5258-747F-4A75-BABC-EA1A9F308B80}"/>
                </a:ext>
              </a:extLst>
            </p:cNvPr>
            <p:cNvSpPr txBox="1"/>
            <p:nvPr/>
          </p:nvSpPr>
          <p:spPr>
            <a:xfrm>
              <a:off x="5728314" y="5278677"/>
              <a:ext cx="416300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rial Black" panose="020B0A04020102020204" pitchFamily="34" charset="0"/>
                </a:rPr>
                <a:t>Gun</a:t>
              </a:r>
              <a:r>
                <a:rPr lang="ko-KR" altLang="en-US" sz="1600" dirty="0">
                  <a:latin typeface="Arial Black" panose="020B0A04020102020204" pitchFamily="34" charset="0"/>
                </a:rPr>
                <a:t>의 </a:t>
              </a:r>
              <a:r>
                <a:rPr lang="en-US" altLang="ko-KR" sz="1600" dirty="0">
                  <a:latin typeface="Arial Black" panose="020B0A04020102020204" pitchFamily="34" charset="0"/>
                </a:rPr>
                <a:t>Child Object</a:t>
              </a:r>
            </a:p>
            <a:p>
              <a:endParaRPr lang="en-US" altLang="ko-KR" sz="1600" dirty="0">
                <a:latin typeface="Arial Black" panose="020B0A04020102020204" pitchFamily="34" charset="0"/>
              </a:endParaRPr>
            </a:p>
            <a:p>
              <a:r>
                <a:rPr lang="en-US" altLang="ko-KR" sz="1600" dirty="0" err="1">
                  <a:latin typeface="Arial Black" panose="020B0A04020102020204" pitchFamily="34" charset="0"/>
                </a:rPr>
                <a:t>Medel</a:t>
              </a:r>
              <a:r>
                <a:rPr lang="en-US" altLang="ko-KR" sz="1600" dirty="0">
                  <a:latin typeface="Arial Black" panose="020B0A04020102020204" pitchFamily="34" charset="0"/>
                </a:rPr>
                <a:t> : Gun</a:t>
              </a:r>
              <a:r>
                <a:rPr lang="ko-KR" altLang="en-US" sz="1600" dirty="0">
                  <a:latin typeface="Arial Black" panose="020B0A04020102020204" pitchFamily="34" charset="0"/>
                </a:rPr>
                <a:t>의 </a:t>
              </a:r>
              <a:r>
                <a:rPr lang="en-US" altLang="ko-KR" sz="1600" dirty="0">
                  <a:latin typeface="Arial Black" panose="020B0A04020102020204" pitchFamily="34" charset="0"/>
                </a:rPr>
                <a:t>3D Model</a:t>
              </a:r>
            </a:p>
            <a:p>
              <a:r>
                <a:rPr lang="en-US" altLang="ko-KR" sz="1600" dirty="0">
                  <a:latin typeface="Arial Black" panose="020B0A04020102020204" pitchFamily="34" charset="0"/>
                </a:rPr>
                <a:t>Left Handle : </a:t>
              </a:r>
              <a:r>
                <a:rPr lang="ko-KR" altLang="en-US" sz="1600" dirty="0">
                  <a:latin typeface="Arial Black" panose="020B0A04020102020204" pitchFamily="34" charset="0"/>
                </a:rPr>
                <a:t>캐릭터의 왼손이 위치할 곳</a:t>
              </a:r>
              <a:endParaRPr lang="en-US" altLang="ko-KR" sz="1600" dirty="0">
                <a:latin typeface="Arial Black" panose="020B0A04020102020204" pitchFamily="34" charset="0"/>
              </a:endParaRPr>
            </a:p>
            <a:p>
              <a:r>
                <a:rPr lang="en-US" altLang="ko-KR" sz="1600" dirty="0">
                  <a:latin typeface="Arial Black" panose="020B0A04020102020204" pitchFamily="34" charset="0"/>
                </a:rPr>
                <a:t>Right Handle : </a:t>
              </a:r>
              <a:r>
                <a:rPr lang="ko-KR" altLang="en-US" sz="1600" dirty="0">
                  <a:latin typeface="Arial Black" panose="020B0A04020102020204" pitchFamily="34" charset="0"/>
                </a:rPr>
                <a:t>캐릭터의 오른손이 위치할 곳</a:t>
              </a:r>
              <a:endParaRPr lang="en-US" altLang="ko-KR" sz="1600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BF4F42A-686B-484D-806F-00C63E0F1F21}"/>
              </a:ext>
            </a:extLst>
          </p:cNvPr>
          <p:cNvSpPr/>
          <p:nvPr/>
        </p:nvSpPr>
        <p:spPr>
          <a:xfrm>
            <a:off x="2282922" y="2413215"/>
            <a:ext cx="1305852" cy="143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13D55FA9-51C0-4F42-8618-5E2DB9E68886}"/>
              </a:ext>
            </a:extLst>
          </p:cNvPr>
          <p:cNvSpPr/>
          <p:nvPr/>
        </p:nvSpPr>
        <p:spPr>
          <a:xfrm>
            <a:off x="3588774" y="4894561"/>
            <a:ext cx="2142752" cy="219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8A01042A-113D-48DA-ACB9-2EE41DAEA1FA}"/>
              </a:ext>
            </a:extLst>
          </p:cNvPr>
          <p:cNvSpPr/>
          <p:nvPr/>
        </p:nvSpPr>
        <p:spPr>
          <a:xfrm>
            <a:off x="2287686" y="5665170"/>
            <a:ext cx="3453494" cy="2261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68C481E-1474-4277-8900-345C75BBC9B3}"/>
              </a:ext>
            </a:extLst>
          </p:cNvPr>
          <p:cNvSpPr/>
          <p:nvPr/>
        </p:nvSpPr>
        <p:spPr>
          <a:xfrm>
            <a:off x="2282923" y="6427142"/>
            <a:ext cx="3453494" cy="161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6E2D9F3C-ADAD-4226-A6FB-0CE725B5D72E}"/>
              </a:ext>
            </a:extLst>
          </p:cNvPr>
          <p:cNvCxnSpPr>
            <a:stCxn id="20" idx="0"/>
            <a:endCxn id="17" idx="2"/>
          </p:cNvCxnSpPr>
          <p:nvPr/>
        </p:nvCxnSpPr>
        <p:spPr>
          <a:xfrm flipV="1">
            <a:off x="4009670" y="5891328"/>
            <a:ext cx="4763" cy="5358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6846BE7-569C-4755-B496-BE7C1787F0B6}"/>
              </a:ext>
            </a:extLst>
          </p:cNvPr>
          <p:cNvSpPr/>
          <p:nvPr/>
        </p:nvSpPr>
        <p:spPr>
          <a:xfrm>
            <a:off x="5741180" y="3005630"/>
            <a:ext cx="4153352" cy="347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E7AE14D-0F85-4390-B3D9-E15618B2F856}"/>
              </a:ext>
            </a:extLst>
          </p:cNvPr>
          <p:cNvSpPr/>
          <p:nvPr/>
        </p:nvSpPr>
        <p:spPr>
          <a:xfrm>
            <a:off x="5755726" y="4367895"/>
            <a:ext cx="4153352" cy="347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263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Gun Object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77DBCAF-D8DD-4941-9312-20BEF951E6A8}"/>
              </a:ext>
            </a:extLst>
          </p:cNvPr>
          <p:cNvSpPr txBox="1"/>
          <p:nvPr/>
        </p:nvSpPr>
        <p:spPr>
          <a:xfrm>
            <a:off x="1141657" y="732225"/>
            <a:ext cx="9902263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sym typeface="Wingdings" panose="05000000000000000000" pitchFamily="2" charset="2"/>
              </a:rPr>
              <a:t>총알이 발사되는 궤적표시와 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sym typeface="Wingdings" panose="05000000000000000000" pitchFamily="2" charset="2"/>
              </a:rPr>
              <a:t>Audio Source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sym typeface="Wingdings" panose="05000000000000000000" pitchFamily="2" charset="2"/>
              </a:rPr>
              <a:t>추가</a:t>
            </a:r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Gun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GameObject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에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Line Renderer Component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추가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(Add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Component &gt; Effect &gt; Line Renderer), Line Renderer Component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체크 해제하여 비활성화</a:t>
            </a:r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Cast Shadows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off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로 변경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Receive Shadows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체크해제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Materials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탭 펼치기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&gt; Element 0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에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Bullet Material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할당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Positions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탭에서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Size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0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으로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Width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0.02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로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변경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94C878DF-D0E2-4085-9ECE-579AF0D64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68" y="2301885"/>
            <a:ext cx="3247019" cy="455642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11FD2C0-794A-4784-A970-CD3180C60012}"/>
              </a:ext>
            </a:extLst>
          </p:cNvPr>
          <p:cNvSpPr/>
          <p:nvPr/>
        </p:nvSpPr>
        <p:spPr>
          <a:xfrm>
            <a:off x="1138168" y="2301885"/>
            <a:ext cx="1349393" cy="1660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D8B40C38-497D-4C29-BE8F-ABB53F9E6914}"/>
              </a:ext>
            </a:extLst>
          </p:cNvPr>
          <p:cNvSpPr/>
          <p:nvPr/>
        </p:nvSpPr>
        <p:spPr>
          <a:xfrm>
            <a:off x="1138167" y="2467896"/>
            <a:ext cx="3247019" cy="235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C171D1ED-1DCA-47AB-8F24-859C05904729}"/>
              </a:ext>
            </a:extLst>
          </p:cNvPr>
          <p:cNvSpPr/>
          <p:nvPr/>
        </p:nvSpPr>
        <p:spPr>
          <a:xfrm>
            <a:off x="1138167" y="3112766"/>
            <a:ext cx="3247019" cy="4170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6E567C8E-880F-4BF9-9B78-AAD4A18DE70D}"/>
              </a:ext>
            </a:extLst>
          </p:cNvPr>
          <p:cNvSpPr/>
          <p:nvPr/>
        </p:nvSpPr>
        <p:spPr>
          <a:xfrm>
            <a:off x="1138166" y="4777030"/>
            <a:ext cx="3247019" cy="321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14058F6D-E3F7-43A1-ADBF-3CF95155B6EA}"/>
              </a:ext>
            </a:extLst>
          </p:cNvPr>
          <p:cNvSpPr/>
          <p:nvPr/>
        </p:nvSpPr>
        <p:spPr>
          <a:xfrm>
            <a:off x="1231574" y="5281548"/>
            <a:ext cx="331756" cy="321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E13220E0-F932-48A3-98F2-4A0FCD4DEAB2}"/>
              </a:ext>
            </a:extLst>
          </p:cNvPr>
          <p:cNvGrpSpPr/>
          <p:nvPr/>
        </p:nvGrpSpPr>
        <p:grpSpPr>
          <a:xfrm>
            <a:off x="5595821" y="2327321"/>
            <a:ext cx="4951132" cy="4530679"/>
            <a:chOff x="5595821" y="2327321"/>
            <a:chExt cx="4951132" cy="4530679"/>
          </a:xfrm>
        </p:grpSpPr>
        <p:pic>
          <p:nvPicPr>
            <p:cNvPr id="32" name="그림 31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BC02379D-E091-414F-80A0-710B5AB8A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2787" y="3676196"/>
              <a:ext cx="3957201" cy="318180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FEA5C431-2DBD-4B8F-9610-5633B7880549}"/>
                </a:ext>
              </a:extLst>
            </p:cNvPr>
            <p:cNvSpPr txBox="1"/>
            <p:nvPr/>
          </p:nvSpPr>
          <p:spPr>
            <a:xfrm>
              <a:off x="5595821" y="2327321"/>
              <a:ext cx="495113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Arial Black" panose="020B0A04020102020204" pitchFamily="34" charset="0"/>
                </a:rPr>
                <a:t>Gun</a:t>
              </a:r>
              <a:r>
                <a:rPr lang="ko-KR" altLang="en-US" sz="1600" dirty="0">
                  <a:latin typeface="Arial Black" panose="020B0A04020102020204" pitchFamily="34" charset="0"/>
                </a:rPr>
                <a:t> </a:t>
              </a:r>
              <a:r>
                <a:rPr lang="en-US" altLang="ko-KR" sz="1600" dirty="0" err="1">
                  <a:latin typeface="Arial Black" panose="020B0A04020102020204" pitchFamily="34" charset="0"/>
                </a:rPr>
                <a:t>GameObject</a:t>
              </a:r>
              <a:r>
                <a:rPr lang="ko-KR" altLang="en-US" sz="1600" dirty="0">
                  <a:latin typeface="Arial Black" panose="020B0A04020102020204" pitchFamily="34" charset="0"/>
                </a:rPr>
                <a:t>에 </a:t>
              </a:r>
              <a:r>
                <a:rPr lang="en-US" altLang="ko-KR" sz="1600" dirty="0">
                  <a:latin typeface="Arial Black" panose="020B0A04020102020204" pitchFamily="34" charset="0"/>
                </a:rPr>
                <a:t>Audio Source Compo </a:t>
              </a:r>
              <a:r>
                <a:rPr lang="en-US" altLang="ko-KR" sz="1600" dirty="0" err="1">
                  <a:latin typeface="Arial Black" panose="020B0A04020102020204" pitchFamily="34" charset="0"/>
                </a:rPr>
                <a:t>nent</a:t>
              </a:r>
              <a:r>
                <a:rPr lang="en-US" altLang="ko-KR" sz="1600" dirty="0">
                  <a:latin typeface="Arial Black" panose="020B0A04020102020204" pitchFamily="34" charset="0"/>
                </a:rPr>
                <a:t> </a:t>
              </a:r>
              <a:r>
                <a:rPr lang="ko-KR" altLang="en-US" sz="1600" dirty="0">
                  <a:latin typeface="Arial Black" panose="020B0A04020102020204" pitchFamily="34" charset="0"/>
                </a:rPr>
                <a:t>추가</a:t>
              </a:r>
              <a:r>
                <a:rPr lang="en-US" altLang="ko-KR" sz="1600" dirty="0">
                  <a:latin typeface="Arial Black" panose="020B0A04020102020204" pitchFamily="34" charset="0"/>
                </a:rPr>
                <a:t>(Add</a:t>
              </a:r>
              <a:r>
                <a:rPr lang="ko-KR" altLang="en-US" sz="1600" dirty="0">
                  <a:latin typeface="Arial Black" panose="020B0A04020102020204" pitchFamily="34" charset="0"/>
                </a:rPr>
                <a:t> </a:t>
              </a:r>
              <a:r>
                <a:rPr lang="en-US" altLang="ko-KR" sz="1600" dirty="0">
                  <a:latin typeface="Arial Black" panose="020B0A04020102020204" pitchFamily="34" charset="0"/>
                </a:rPr>
                <a:t>Component</a:t>
              </a:r>
              <a:r>
                <a:rPr lang="ko-KR" altLang="en-US" sz="1600" dirty="0">
                  <a:latin typeface="Arial Black" panose="020B0A04020102020204" pitchFamily="34" charset="0"/>
                </a:rPr>
                <a:t> </a:t>
              </a:r>
              <a:r>
                <a:rPr lang="en-US" altLang="ko-KR" sz="1600" dirty="0">
                  <a:latin typeface="Arial Black" panose="020B0A04020102020204" pitchFamily="34" charset="0"/>
                </a:rPr>
                <a:t>&gt;</a:t>
              </a:r>
              <a:r>
                <a:rPr lang="ko-KR" altLang="en-US" sz="1600" dirty="0">
                  <a:latin typeface="Arial Black" panose="020B0A04020102020204" pitchFamily="34" charset="0"/>
                </a:rPr>
                <a:t> </a:t>
              </a:r>
              <a:r>
                <a:rPr lang="en-US" altLang="ko-KR" sz="1600" dirty="0">
                  <a:latin typeface="Arial Black" panose="020B0A04020102020204" pitchFamily="34" charset="0"/>
                </a:rPr>
                <a:t>Audio</a:t>
              </a:r>
              <a:r>
                <a:rPr lang="ko-KR" altLang="en-US" sz="1600" dirty="0">
                  <a:latin typeface="Arial Black" panose="020B0A04020102020204" pitchFamily="34" charset="0"/>
                </a:rPr>
                <a:t> </a:t>
              </a:r>
              <a:r>
                <a:rPr lang="en-US" altLang="ko-KR" sz="1600" dirty="0">
                  <a:latin typeface="Arial Black" panose="020B0A04020102020204" pitchFamily="34" charset="0"/>
                </a:rPr>
                <a:t>&gt;</a:t>
              </a:r>
              <a:r>
                <a:rPr lang="ko-KR" altLang="en-US" sz="1600" dirty="0">
                  <a:latin typeface="Arial Black" panose="020B0A04020102020204" pitchFamily="34" charset="0"/>
                </a:rPr>
                <a:t> </a:t>
              </a:r>
              <a:r>
                <a:rPr lang="en-US" altLang="ko-KR" sz="1600" dirty="0" err="1">
                  <a:latin typeface="Arial Black" panose="020B0A04020102020204" pitchFamily="34" charset="0"/>
                </a:rPr>
                <a:t>Aud</a:t>
              </a:r>
              <a:r>
                <a:rPr lang="en-US" altLang="ko-KR" sz="1600" dirty="0">
                  <a:latin typeface="Arial Black" panose="020B0A04020102020204" pitchFamily="34" charset="0"/>
                </a:rPr>
                <a:t> </a:t>
              </a:r>
              <a:r>
                <a:rPr lang="en-US" altLang="ko-KR" sz="1600" dirty="0" err="1">
                  <a:latin typeface="Arial Black" panose="020B0A04020102020204" pitchFamily="34" charset="0"/>
                </a:rPr>
                <a:t>io</a:t>
              </a:r>
              <a:r>
                <a:rPr lang="ko-KR" altLang="en-US" sz="1600" dirty="0">
                  <a:latin typeface="Arial Black" panose="020B0A04020102020204" pitchFamily="34" charset="0"/>
                </a:rPr>
                <a:t> </a:t>
              </a:r>
              <a:r>
                <a:rPr lang="en-US" altLang="ko-KR" sz="1600" dirty="0">
                  <a:latin typeface="Arial Black" panose="020B0A04020102020204" pitchFamily="34" charset="0"/>
                </a:rPr>
                <a:t>Source)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Arial Black" panose="020B0A04020102020204" pitchFamily="34" charset="0"/>
                </a:rPr>
                <a:t>Audio Source Component</a:t>
              </a:r>
              <a:r>
                <a:rPr lang="ko-KR" altLang="en-US" sz="1600" dirty="0">
                  <a:latin typeface="Arial Black" panose="020B0A04020102020204" pitchFamily="34" charset="0"/>
                </a:rPr>
                <a:t>의 </a:t>
              </a:r>
              <a:r>
                <a:rPr lang="en-US" altLang="ko-KR" sz="1600" dirty="0">
                  <a:latin typeface="Arial Black" panose="020B0A04020102020204" pitchFamily="34" charset="0"/>
                </a:rPr>
                <a:t>Play On Awa </a:t>
              </a:r>
              <a:r>
                <a:rPr lang="en-US" altLang="ko-KR" sz="1600" dirty="0" err="1">
                  <a:latin typeface="Arial Black" panose="020B0A04020102020204" pitchFamily="34" charset="0"/>
                </a:rPr>
                <a:t>ke</a:t>
              </a:r>
              <a:r>
                <a:rPr lang="en-US" altLang="ko-KR" sz="1600" dirty="0">
                  <a:latin typeface="Arial Black" panose="020B0A04020102020204" pitchFamily="34" charset="0"/>
                </a:rPr>
                <a:t> </a:t>
              </a:r>
              <a:r>
                <a:rPr lang="ko-KR" altLang="en-US" sz="1600" dirty="0">
                  <a:latin typeface="Arial Black" panose="020B0A04020102020204" pitchFamily="34" charset="0"/>
                </a:rPr>
                <a:t>체크 해제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5507396C-B1A3-4778-9907-DFFFBA50DF12}"/>
              </a:ext>
            </a:extLst>
          </p:cNvPr>
          <p:cNvSpPr/>
          <p:nvPr/>
        </p:nvSpPr>
        <p:spPr>
          <a:xfrm>
            <a:off x="6164826" y="4876800"/>
            <a:ext cx="1641987" cy="1573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680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Gun Object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77DBCAF-D8DD-4941-9312-20BEF951E6A8}"/>
              </a:ext>
            </a:extLst>
          </p:cNvPr>
          <p:cNvSpPr txBox="1"/>
          <p:nvPr/>
        </p:nvSpPr>
        <p:spPr>
          <a:xfrm>
            <a:off x="1141657" y="732225"/>
            <a:ext cx="990226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sym typeface="Wingdings" panose="05000000000000000000" pitchFamily="2" charset="2"/>
              </a:rPr>
              <a:t>Particle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sym typeface="Wingdings" panose="05000000000000000000" pitchFamily="2" charset="2"/>
              </a:rPr>
              <a:t>Effect,  Gun Script</a:t>
            </a:r>
            <a:r>
              <a:rPr lang="ko-KR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sym typeface="Wingdings" panose="05000000000000000000" pitchFamily="2" charset="2"/>
              </a:rPr>
              <a:t> 추가하기</a:t>
            </a:r>
            <a:endParaRPr lang="en-US" altLang="ko-KR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Prefabs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폴더의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MuzzleFlashEffect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와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ShellEjectEffect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</a:t>
            </a:r>
            <a:r>
              <a:rPr lang="ko-KR" altLang="en-US" sz="1600" dirty="0" err="1">
                <a:latin typeface="Arial Black" pitchFamily="34" charset="0"/>
                <a:sym typeface="Wingdings" panose="05000000000000000000" pitchFamily="2" charset="2"/>
              </a:rPr>
              <a:t>하이어라키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창의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Gun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GameObject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로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Drag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&amp;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Drop,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MuzzleFlashEffect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(0, 0.08, 0.2),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ShellEjectEffect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(0.01, 0.09, -0.2)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 설정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Gun Script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로 추가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02FF7F08-B2A4-4AEC-9C85-8EA76E56595E}"/>
              </a:ext>
            </a:extLst>
          </p:cNvPr>
          <p:cNvGrpSpPr/>
          <p:nvPr/>
        </p:nvGrpSpPr>
        <p:grpSpPr>
          <a:xfrm>
            <a:off x="2377519" y="2055664"/>
            <a:ext cx="7411485" cy="4802337"/>
            <a:chOff x="1138248" y="2055664"/>
            <a:chExt cx="7411485" cy="4802337"/>
          </a:xfrm>
        </p:grpSpPr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67CF0EA2-8812-4483-AF75-E55EC7D03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8248" y="2055664"/>
              <a:ext cx="3286584" cy="1695687"/>
            </a:xfrm>
            <a:prstGeom prst="rect">
              <a:avLst/>
            </a:prstGeom>
          </p:spPr>
        </p:pic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3D7436E7-24F6-437B-8F2D-9D54EA714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4832" y="2055664"/>
              <a:ext cx="4124901" cy="1371791"/>
            </a:xfrm>
            <a:prstGeom prst="rect">
              <a:avLst/>
            </a:prstGeom>
          </p:spPr>
        </p:pic>
        <p:pic>
          <p:nvPicPr>
            <p:cNvPr id="9" name="그림 8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947467B9-D24E-435A-8A7A-D9D12E235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4832" y="3430546"/>
              <a:ext cx="4121799" cy="1432041"/>
            </a:xfrm>
            <a:prstGeom prst="rect">
              <a:avLst/>
            </a:prstGeom>
          </p:spPr>
        </p:pic>
        <p:pic>
          <p:nvPicPr>
            <p:cNvPr id="11" name="그림 10" descr="조류이(가) 표시된 사진&#10;&#10;자동 생성된 설명">
              <a:extLst>
                <a:ext uri="{FF2B5EF4-FFF2-40B4-BE49-F238E27FC236}">
                  <a16:creationId xmlns:a16="http://schemas.microsoft.com/office/drawing/2014/main" xmlns="" id="{1648335E-EA8D-42D0-8E94-5CCCA8938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6827" y="3773494"/>
              <a:ext cx="3258005" cy="1066949"/>
            </a:xfrm>
            <a:prstGeom prst="rect">
              <a:avLst/>
            </a:prstGeom>
          </p:spPr>
        </p:pic>
        <p:pic>
          <p:nvPicPr>
            <p:cNvPr id="13" name="그림 12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CDAD773C-CAC6-4E07-8A46-45A635994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6827" y="4862587"/>
              <a:ext cx="7379804" cy="1995414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94849A57-C4C6-4104-9C19-DA4693D1DB9A}"/>
              </a:ext>
            </a:extLst>
          </p:cNvPr>
          <p:cNvSpPr/>
          <p:nvPr/>
        </p:nvSpPr>
        <p:spPr>
          <a:xfrm>
            <a:off x="2377519" y="3254477"/>
            <a:ext cx="3286584" cy="538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8847B62D-693D-4451-B5AF-DEB50291DC04}"/>
              </a:ext>
            </a:extLst>
          </p:cNvPr>
          <p:cNvSpPr/>
          <p:nvPr/>
        </p:nvSpPr>
        <p:spPr>
          <a:xfrm>
            <a:off x="5664102" y="2716406"/>
            <a:ext cx="4124901" cy="292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1B8A3ECD-BC80-40CB-8D26-7364092C7CFD}"/>
              </a:ext>
            </a:extLst>
          </p:cNvPr>
          <p:cNvSpPr/>
          <p:nvPr/>
        </p:nvSpPr>
        <p:spPr>
          <a:xfrm>
            <a:off x="5661001" y="4088197"/>
            <a:ext cx="4124901" cy="292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F8A961D7-BFC7-47E9-8D80-B9F2F4E3B736}"/>
              </a:ext>
            </a:extLst>
          </p:cNvPr>
          <p:cNvSpPr/>
          <p:nvPr/>
        </p:nvSpPr>
        <p:spPr>
          <a:xfrm>
            <a:off x="2377520" y="4676110"/>
            <a:ext cx="3283482" cy="164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20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141411" y="0"/>
            <a:ext cx="9905998" cy="733245"/>
          </a:xfrm>
          <a:ln>
            <a:noFill/>
          </a:ln>
        </p:spPr>
        <p:txBody>
          <a:bodyPr/>
          <a:lstStyle/>
          <a:p>
            <a:r>
              <a:rPr lang="en-US" altLang="ko-KR" dirty="0"/>
              <a:t>3. Gun Script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77DBCAF-D8DD-4941-9312-20BEF951E6A8}"/>
              </a:ext>
            </a:extLst>
          </p:cNvPr>
          <p:cNvSpPr txBox="1"/>
          <p:nvPr/>
        </p:nvSpPr>
        <p:spPr>
          <a:xfrm>
            <a:off x="1141657" y="732225"/>
            <a:ext cx="9902263" cy="60016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Awake() Method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는 사용할 컴포넌트를 가져오고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OnEnable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() Method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는 총의 상태를 초기화한다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Fire() Method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는 총을 발사하지만 실제 발사처리는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Shot() Method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에서 처리한다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ShotEffect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Method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를 발사 효과를 재생하고 탄알 궤적을 그리고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Reload() Method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는 재장전을 시도한다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 Black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fireTransform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은 총구의 위치와 방향을 알려주는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Component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로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Gun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GameObject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의 자식으로 있던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Fire Position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GameObject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Transform Component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가 이곳에 할당된다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bulletLineRenderer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는 탄알 궤적을 그리기 위해 추가한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Gun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GameObject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의 </a:t>
            </a:r>
            <a:r>
              <a:rPr lang="en-US" altLang="ko-KR" sz="1600" dirty="0" err="1">
                <a:latin typeface="Arial Black" pitchFamily="34" charset="0"/>
                <a:sym typeface="Wingdings" panose="05000000000000000000" pitchFamily="2" charset="2"/>
              </a:rPr>
              <a:t>LineRenderer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 Component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이다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나머지 두가지는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Gun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을 발사 할 때 발생하는 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Effect</a:t>
            </a:r>
            <a:r>
              <a:rPr lang="ko-KR" altLang="en-US" sz="1600" dirty="0">
                <a:latin typeface="Arial Black" pitchFamily="34" charset="0"/>
                <a:sym typeface="Wingdings" panose="05000000000000000000" pitchFamily="2" charset="2"/>
              </a:rPr>
              <a:t>의 활성화에 사용한다</a:t>
            </a:r>
            <a:r>
              <a:rPr lang="en-US" altLang="ko-KR" sz="1600" dirty="0">
                <a:latin typeface="Arial Black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xmlns="" id="{880A4A56-AC4E-4721-BDF7-1CD33E8A3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080" y="1809443"/>
            <a:ext cx="6287377" cy="21720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7F20244-887A-47C2-831C-8403948B1863}"/>
              </a:ext>
            </a:extLst>
          </p:cNvPr>
          <p:cNvSpPr txBox="1"/>
          <p:nvPr/>
        </p:nvSpPr>
        <p:spPr>
          <a:xfrm>
            <a:off x="7441880" y="2404295"/>
            <a:ext cx="3608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rial Black" panose="020B0A04020102020204" pitchFamily="34" charset="0"/>
              </a:rPr>
              <a:t>총의 상태가 여러 상태가 되는 경우가 있기 때문에 </a:t>
            </a:r>
            <a:r>
              <a:rPr lang="en-US" altLang="ko-KR" sz="1600" dirty="0" err="1">
                <a:latin typeface="Arial Black" panose="020B0A04020102020204" pitchFamily="34" charset="0"/>
              </a:rPr>
              <a:t>Enum</a:t>
            </a:r>
            <a:r>
              <a:rPr lang="ko-KR" altLang="en-US" sz="1600" dirty="0">
                <a:latin typeface="Arial Black" panose="020B0A04020102020204" pitchFamily="34" charset="0"/>
              </a:rPr>
              <a:t>을 통해 총의 상태를 정의하고 상태를 비교해서 사용될 </a:t>
            </a:r>
            <a:r>
              <a:rPr lang="en-US" altLang="ko-KR" sz="1600" dirty="0">
                <a:latin typeface="Arial Black" panose="020B0A04020102020204" pitchFamily="34" charset="0"/>
              </a:rPr>
              <a:t>Method</a:t>
            </a:r>
            <a:r>
              <a:rPr lang="ko-KR" altLang="en-US" sz="1600" dirty="0">
                <a:latin typeface="Arial Black" panose="020B0A04020102020204" pitchFamily="34" charset="0"/>
              </a:rPr>
              <a:t>를 제어한다</a:t>
            </a:r>
            <a:r>
              <a:rPr lang="en-US" altLang="ko-KR" sz="1600" dirty="0">
                <a:latin typeface="Arial Black" panose="020B0A04020102020204" pitchFamily="34" charset="0"/>
              </a:rPr>
              <a:t>.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12" name="그림 11" descr="시계, 개체, 앉아있는, 녹색이(가) 표시된 사진&#10;&#10;자동 생성된 설명">
            <a:extLst>
              <a:ext uri="{FF2B5EF4-FFF2-40B4-BE49-F238E27FC236}">
                <a16:creationId xmlns:a16="http://schemas.microsoft.com/office/drawing/2014/main" xmlns="" id="{AD79BC92-9250-428E-B959-1F2E14AAF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34" y="4147370"/>
            <a:ext cx="7840169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117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1784</TotalTime>
  <Words>2078</Words>
  <Application>Microsoft Office PowerPoint</Application>
  <PresentationFormat>사용자 지정</PresentationFormat>
  <Paragraphs>293</Paragraphs>
  <Slides>28</Slides>
  <Notes>26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회로</vt:lpstr>
      <vt:lpstr>Unity -Cahpter7-</vt:lpstr>
      <vt:lpstr>목차</vt:lpstr>
      <vt:lpstr>C# 인터페이스를 이용한 Damage 처리</vt:lpstr>
      <vt:lpstr>1. C# INterface</vt:lpstr>
      <vt:lpstr>2. IDamageable</vt:lpstr>
      <vt:lpstr>3. Gun Object</vt:lpstr>
      <vt:lpstr>3. Gun Object</vt:lpstr>
      <vt:lpstr>3. Gun Object</vt:lpstr>
      <vt:lpstr>3. Gun Script</vt:lpstr>
      <vt:lpstr>3. Gun Script</vt:lpstr>
      <vt:lpstr>Bullet Object &amp; coroutine</vt:lpstr>
      <vt:lpstr>1. Coroutine</vt:lpstr>
      <vt:lpstr>1. Coroutine</vt:lpstr>
      <vt:lpstr>1. Coroutine</vt:lpstr>
      <vt:lpstr>2. ShotEffect() method</vt:lpstr>
      <vt:lpstr>3. Fire() method</vt:lpstr>
      <vt:lpstr>4. Raycast</vt:lpstr>
      <vt:lpstr>5. Shot() Method</vt:lpstr>
      <vt:lpstr>5. reload() Method</vt:lpstr>
      <vt:lpstr>5. reloadroutine() Method</vt:lpstr>
      <vt:lpstr>PlayerShooter – FK / IK를 이용한 Gun 연동</vt:lpstr>
      <vt:lpstr>1. Gun Component Setting</vt:lpstr>
      <vt:lpstr>2. make shooter</vt:lpstr>
      <vt:lpstr>2. make shooter</vt:lpstr>
      <vt:lpstr>2. make shooter</vt:lpstr>
      <vt:lpstr>2. make shooter</vt:lpstr>
      <vt:lpstr>2. make shooter</vt:lpstr>
      <vt:lpstr>2. make shooter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3d -게임 수학-</dc:title>
  <dc:creator>Ji Hyeon Choi</dc:creator>
  <cp:lastModifiedBy>A-06</cp:lastModifiedBy>
  <cp:revision>139</cp:revision>
  <dcterms:created xsi:type="dcterms:W3CDTF">2019-01-08T00:45:21Z</dcterms:created>
  <dcterms:modified xsi:type="dcterms:W3CDTF">2021-10-05T06:22:30Z</dcterms:modified>
</cp:coreProperties>
</file>